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5" r:id="rId20"/>
    <p:sldId id="279" r:id="rId21"/>
    <p:sldId id="274" r:id="rId22"/>
    <p:sldId id="326" r:id="rId23"/>
    <p:sldId id="276" r:id="rId24"/>
    <p:sldId id="277" r:id="rId25"/>
    <p:sldId id="282" r:id="rId26"/>
    <p:sldId id="283" r:id="rId27"/>
    <p:sldId id="281" r:id="rId28"/>
    <p:sldId id="284" r:id="rId29"/>
    <p:sldId id="285" r:id="rId30"/>
    <p:sldId id="286" r:id="rId31"/>
    <p:sldId id="289" r:id="rId32"/>
    <p:sldId id="290" r:id="rId33"/>
    <p:sldId id="327" r:id="rId34"/>
    <p:sldId id="291" r:id="rId35"/>
    <p:sldId id="292" r:id="rId36"/>
    <p:sldId id="293" r:id="rId37"/>
    <p:sldId id="294" r:id="rId38"/>
    <p:sldId id="295" r:id="rId39"/>
    <p:sldId id="296" r:id="rId40"/>
    <p:sldId id="297" r:id="rId41"/>
    <p:sldId id="298" r:id="rId42"/>
    <p:sldId id="299" r:id="rId43"/>
    <p:sldId id="300" r:id="rId44"/>
    <p:sldId id="303" r:id="rId45"/>
    <p:sldId id="302" r:id="rId46"/>
    <p:sldId id="304" r:id="rId47"/>
    <p:sldId id="301" r:id="rId48"/>
    <p:sldId id="313" r:id="rId49"/>
    <p:sldId id="317" r:id="rId50"/>
    <p:sldId id="319" r:id="rId51"/>
    <p:sldId id="328" r:id="rId52"/>
    <p:sldId id="320" r:id="rId53"/>
    <p:sldId id="329" r:id="rId54"/>
    <p:sldId id="330" r:id="rId55"/>
    <p:sldId id="318" r:id="rId56"/>
    <p:sldId id="314" r:id="rId57"/>
    <p:sldId id="306" r:id="rId58"/>
    <p:sldId id="310" r:id="rId59"/>
    <p:sldId id="311" r:id="rId60"/>
    <p:sldId id="312" r:id="rId61"/>
    <p:sldId id="331" r:id="rId62"/>
    <p:sldId id="332" r:id="rId63"/>
    <p:sldId id="333" r:id="rId64"/>
    <p:sldId id="334" r:id="rId65"/>
    <p:sldId id="309" r:id="rId66"/>
    <p:sldId id="323" r:id="rId67"/>
    <p:sldId id="305" r:id="rId68"/>
    <p:sldId id="307" r:id="rId69"/>
    <p:sldId id="308" r:id="rId70"/>
    <p:sldId id="324" r:id="rId71"/>
    <p:sldId id="341" r:id="rId72"/>
    <p:sldId id="342" r:id="rId73"/>
    <p:sldId id="321" r:id="rId74"/>
    <p:sldId id="325" r:id="rId75"/>
    <p:sldId id="335" r:id="rId76"/>
    <p:sldId id="336" r:id="rId77"/>
    <p:sldId id="338" r:id="rId78"/>
    <p:sldId id="339" r:id="rId79"/>
    <p:sldId id="340" r:id="rId80"/>
    <p:sldId id="315" r:id="rId81"/>
    <p:sldId id="316"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5" autoAdjust="0"/>
  </p:normalViewPr>
  <p:slideViewPr>
    <p:cSldViewPr>
      <p:cViewPr varScale="1">
        <p:scale>
          <a:sx n="86" d="100"/>
          <a:sy n="86"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811D7-8309-4FD6-A9ED-B035B637111A}" type="datetimeFigureOut">
              <a:rPr lang="en-US" smtClean="0"/>
              <a:t>7/27/2022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80378-E1F2-4F22-B07C-D8D5CCAFB0B6}" type="slidenum">
              <a:rPr lang="en-US" smtClean="0"/>
              <a:t>‹#›</a:t>
            </a:fld>
            <a:endParaRPr lang="en-US"/>
          </a:p>
        </p:txBody>
      </p:sp>
    </p:spTree>
    <p:extLst>
      <p:ext uri="{BB962C8B-B14F-4D97-AF65-F5344CB8AC3E}">
        <p14:creationId xmlns:p14="http://schemas.microsoft.com/office/powerpoint/2010/main" val="1152360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2803A28-BEAA-4981-A62D-139F8F0ECB9E}" type="datetimeFigureOut">
              <a:rPr lang="en-US" smtClean="0"/>
              <a:t>7/27/2022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2A885D-E671-48C4-B4B7-0AC905EBAB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803A28-BEAA-4981-A62D-139F8F0ECB9E}"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803A28-BEAA-4981-A62D-139F8F0ECB9E}"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803A28-BEAA-4981-A62D-139F8F0ECB9E}"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803A28-BEAA-4981-A62D-139F8F0ECB9E}"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A885D-E671-48C4-B4B7-0AC905EBAB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803A28-BEAA-4981-A62D-139F8F0ECB9E}"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2803A28-BEAA-4981-A62D-139F8F0ECB9E}"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2803A28-BEAA-4981-A62D-139F8F0ECB9E}"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03A28-BEAA-4981-A62D-139F8F0ECB9E}"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803A28-BEAA-4981-A62D-139F8F0ECB9E}"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A885D-E671-48C4-B4B7-0AC905EBAB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2803A28-BEAA-4981-A62D-139F8F0ECB9E}"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2A885D-E671-48C4-B4B7-0AC905EBAB3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803A28-BEAA-4981-A62D-139F8F0ECB9E}" type="datetimeFigureOut">
              <a:rPr lang="en-US" smtClean="0"/>
              <a:t>7/27/2022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2A885D-E671-48C4-B4B7-0AC905EBAB3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luatsubaoho.com/phapluat/luat-hoa-giai-o-co-so-2013/"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a:t>HỘI NGHỊ</a:t>
            </a:r>
          </a:p>
        </p:txBody>
      </p:sp>
      <p:sp>
        <p:nvSpPr>
          <p:cNvPr id="3" name="Subtitle 2"/>
          <p:cNvSpPr>
            <a:spLocks noGrp="1"/>
          </p:cNvSpPr>
          <p:nvPr>
            <p:ph type="subTitle" idx="1"/>
          </p:nvPr>
        </p:nvSpPr>
        <p:spPr>
          <a:xfrm>
            <a:off x="533400" y="3228536"/>
            <a:ext cx="8153400" cy="1752600"/>
          </a:xfrm>
        </p:spPr>
        <p:txBody>
          <a:bodyPr>
            <a:noAutofit/>
          </a:bodyPr>
          <a:lstStyle/>
          <a:p>
            <a:pPr algn="ctr"/>
            <a:r>
              <a:rPr lang="en-US" sz="4400" b="1" dirty="0"/>
              <a:t>TẬP HUẤN NGHIỆP VỤ VỀ XÂY DỰNG CẤP XÃ ĐẠT CHUẨN TIẾP CẬN PHÁP LUẬT</a:t>
            </a:r>
          </a:p>
        </p:txBody>
      </p:sp>
    </p:spTree>
    <p:extLst>
      <p:ext uri="{BB962C8B-B14F-4D97-AF65-F5344CB8AC3E}">
        <p14:creationId xmlns:p14="http://schemas.microsoft.com/office/powerpoint/2010/main" val="176817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Điểm</a:t>
            </a:r>
            <a:r>
              <a:rPr lang="en-US" dirty="0"/>
              <a:t> </a:t>
            </a:r>
            <a:r>
              <a:rPr lang="en-US" dirty="0" err="1"/>
              <a:t>mới</a:t>
            </a:r>
            <a:endParaRPr lang="en-US" dirty="0"/>
          </a:p>
        </p:txBody>
      </p:sp>
      <p:sp>
        <p:nvSpPr>
          <p:cNvPr id="3" name="Content Placeholder 2"/>
          <p:cNvSpPr>
            <a:spLocks noGrp="1"/>
          </p:cNvSpPr>
          <p:nvPr>
            <p:ph idx="1"/>
          </p:nvPr>
        </p:nvSpPr>
        <p:spPr/>
        <p:txBody>
          <a:bodyPr/>
          <a:lstStyle/>
          <a:p>
            <a:r>
              <a:rPr lang="en-US" dirty="0" err="1"/>
              <a:t>Bỏ</a:t>
            </a:r>
            <a:r>
              <a:rPr lang="en-US" dirty="0"/>
              <a:t> </a:t>
            </a:r>
            <a:r>
              <a:rPr lang="en-US" dirty="0" err="1"/>
              <a:t>nguyên</a:t>
            </a:r>
            <a:r>
              <a:rPr lang="en-US" dirty="0"/>
              <a:t> </a:t>
            </a:r>
            <a:r>
              <a:rPr lang="en-US" dirty="0" err="1"/>
              <a:t>tắc</a:t>
            </a:r>
            <a:r>
              <a:rPr lang="en-US" dirty="0"/>
              <a:t> </a:t>
            </a:r>
            <a:r>
              <a:rPr lang="en-US" dirty="0" err="1"/>
              <a:t>tại</a:t>
            </a:r>
            <a:r>
              <a:rPr lang="en-US" dirty="0"/>
              <a:t> </a:t>
            </a:r>
            <a:r>
              <a:rPr lang="en-US" dirty="0" err="1"/>
              <a:t>Khoản</a:t>
            </a:r>
            <a:r>
              <a:rPr lang="en-US" dirty="0"/>
              <a:t> 3 </a:t>
            </a:r>
            <a:r>
              <a:rPr lang="en-US" dirty="0" err="1"/>
              <a:t>điều</a:t>
            </a:r>
            <a:r>
              <a:rPr lang="en-US" dirty="0"/>
              <a:t> 3 </a:t>
            </a:r>
            <a:r>
              <a:rPr lang="en-US" dirty="0" err="1"/>
              <a:t>Quyết</a:t>
            </a:r>
            <a:r>
              <a:rPr lang="en-US" dirty="0"/>
              <a:t> </a:t>
            </a:r>
            <a:r>
              <a:rPr lang="en-US" dirty="0" err="1"/>
              <a:t>định</a:t>
            </a:r>
            <a:r>
              <a:rPr lang="en-US" dirty="0"/>
              <a:t> </a:t>
            </a:r>
            <a:r>
              <a:rPr lang="en-US" dirty="0" err="1"/>
              <a:t>số</a:t>
            </a:r>
            <a:r>
              <a:rPr lang="en-US" dirty="0"/>
              <a:t> 619/2017/QĐ-</a:t>
            </a:r>
            <a:r>
              <a:rPr lang="en-US" dirty="0" err="1"/>
              <a:t>TTg</a:t>
            </a:r>
            <a:endParaRPr lang="en-US" dirty="0"/>
          </a:p>
          <a:p>
            <a:r>
              <a:rPr lang="en-US" dirty="0"/>
              <a:t>“</a:t>
            </a:r>
            <a:r>
              <a:rPr lang="vi-VN" dirty="0"/>
              <a:t>Kết quả xây dựng cấp xã đạt chuẩn tiếp cận pháp luật là tiêu chí đánh giá xã đạt chuẩn nông thôn mới và phường, thị trấn đạt chuẩn đô thị văn minh; đảng bộ, chính quyền cấp xã đạt tiêu chuẩn “trong sạch, vững mạnh”; là tiêu chí đánh giá thi đua, khen thưởng hằng năm của chính quyền cấp xã</a:t>
            </a:r>
            <a:r>
              <a:rPr lang="en-US" dirty="0"/>
              <a:t>”</a:t>
            </a:r>
            <a:r>
              <a:rPr lang="vi-VN" dirty="0"/>
              <a:t>.</a:t>
            </a:r>
            <a:endParaRPr lang="en-US" dirty="0"/>
          </a:p>
          <a:p>
            <a:endParaRPr lang="en-US" dirty="0"/>
          </a:p>
        </p:txBody>
      </p:sp>
    </p:spTree>
    <p:extLst>
      <p:ext uri="{BB962C8B-B14F-4D97-AF65-F5344CB8AC3E}">
        <p14:creationId xmlns:p14="http://schemas.microsoft.com/office/powerpoint/2010/main" val="318025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err="1"/>
              <a:t>Các</a:t>
            </a:r>
            <a:r>
              <a:rPr lang="en-US" dirty="0"/>
              <a:t> </a:t>
            </a:r>
            <a:r>
              <a:rPr lang="en-US" dirty="0" err="1"/>
              <a:t>tiêu</a:t>
            </a:r>
            <a:r>
              <a:rPr lang="en-US" dirty="0"/>
              <a:t> </a:t>
            </a:r>
            <a:r>
              <a:rPr lang="en-US" dirty="0" err="1"/>
              <a:t>chí</a:t>
            </a:r>
            <a:r>
              <a:rPr lang="en-US" dirty="0"/>
              <a:t> </a:t>
            </a:r>
            <a:r>
              <a:rPr lang="en-US" dirty="0" err="1"/>
              <a:t>cấp</a:t>
            </a:r>
            <a:r>
              <a:rPr lang="en-US" dirty="0"/>
              <a:t> </a:t>
            </a:r>
            <a:r>
              <a:rPr lang="en-US" dirty="0" err="1"/>
              <a:t>xã</a:t>
            </a:r>
            <a:r>
              <a:rPr lang="en-US" dirty="0"/>
              <a:t> </a:t>
            </a:r>
            <a:br>
              <a:rPr lang="en-US" dirty="0"/>
            </a:b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p:txBody>
      </p:sp>
      <p:sp>
        <p:nvSpPr>
          <p:cNvPr id="5" name="Text Placeholder 4"/>
          <p:cNvSpPr>
            <a:spLocks noGrp="1"/>
          </p:cNvSpPr>
          <p:nvPr>
            <p:ph type="body" idx="1"/>
          </p:nvPr>
        </p:nvSpPr>
        <p:spPr/>
        <p:txBody>
          <a:bodyPr/>
          <a:lstStyle/>
          <a:p>
            <a:r>
              <a:rPr lang="en-US" dirty="0" err="1"/>
              <a:t>Quyết</a:t>
            </a:r>
            <a:r>
              <a:rPr lang="en-US" dirty="0"/>
              <a:t> </a:t>
            </a:r>
            <a:r>
              <a:rPr lang="en-US" dirty="0" err="1"/>
              <a:t>định</a:t>
            </a:r>
            <a:r>
              <a:rPr lang="en-US" dirty="0"/>
              <a:t> 25 (</a:t>
            </a:r>
            <a:r>
              <a:rPr lang="en-US" dirty="0" err="1"/>
              <a:t>mới</a:t>
            </a:r>
            <a:r>
              <a:rPr lang="en-US" dirty="0"/>
              <a:t>)</a:t>
            </a:r>
          </a:p>
        </p:txBody>
      </p:sp>
      <p:sp>
        <p:nvSpPr>
          <p:cNvPr id="7" name="Text Placeholder 6"/>
          <p:cNvSpPr>
            <a:spLocks noGrp="1"/>
          </p:cNvSpPr>
          <p:nvPr>
            <p:ph type="body" sz="half" idx="3"/>
          </p:nvPr>
        </p:nvSpPr>
        <p:spPr/>
        <p:txBody>
          <a:bodyPr/>
          <a:lstStyle/>
          <a:p>
            <a:r>
              <a:rPr lang="en-US" dirty="0" err="1"/>
              <a:t>Quyết</a:t>
            </a:r>
            <a:r>
              <a:rPr lang="en-US" dirty="0"/>
              <a:t> </a:t>
            </a:r>
            <a:r>
              <a:rPr lang="en-US" dirty="0" err="1"/>
              <a:t>định</a:t>
            </a:r>
            <a:r>
              <a:rPr lang="en-US" dirty="0"/>
              <a:t> 619 (</a:t>
            </a:r>
            <a:r>
              <a:rPr lang="en-US" dirty="0" err="1"/>
              <a:t>cũ</a:t>
            </a:r>
            <a:r>
              <a:rPr lang="en-US" dirty="0"/>
              <a:t>)</a:t>
            </a:r>
          </a:p>
        </p:txBody>
      </p:sp>
      <p:sp>
        <p:nvSpPr>
          <p:cNvPr id="6" name="Content Placeholder 5"/>
          <p:cNvSpPr>
            <a:spLocks noGrp="1"/>
          </p:cNvSpPr>
          <p:nvPr>
            <p:ph sz="quarter" idx="2"/>
          </p:nvPr>
        </p:nvSpPr>
        <p:spPr/>
        <p:txBody>
          <a:bodyPr/>
          <a:lstStyle/>
          <a:p>
            <a:r>
              <a:rPr lang="en-US" dirty="0"/>
              <a:t>5 </a:t>
            </a:r>
            <a:r>
              <a:rPr lang="en-US" dirty="0" err="1"/>
              <a:t>tiêu</a:t>
            </a:r>
            <a:r>
              <a:rPr lang="en-US" dirty="0"/>
              <a:t> </a:t>
            </a:r>
            <a:r>
              <a:rPr lang="en-US" dirty="0" err="1"/>
              <a:t>chí</a:t>
            </a:r>
            <a:r>
              <a:rPr lang="en-US" dirty="0"/>
              <a:t>, 20 </a:t>
            </a:r>
            <a:r>
              <a:rPr lang="en-US" dirty="0" err="1"/>
              <a:t>chỉ</a:t>
            </a:r>
            <a:r>
              <a:rPr lang="en-US" dirty="0"/>
              <a:t> </a:t>
            </a:r>
            <a:r>
              <a:rPr lang="en-US" dirty="0" err="1"/>
              <a:t>tiêu</a:t>
            </a:r>
            <a:r>
              <a:rPr lang="en-US" dirty="0"/>
              <a:t>, </a:t>
            </a:r>
            <a:r>
              <a:rPr lang="en-US" dirty="0" err="1"/>
              <a:t>tương</a:t>
            </a:r>
            <a:r>
              <a:rPr lang="en-US" dirty="0"/>
              <a:t> </a:t>
            </a:r>
            <a:r>
              <a:rPr lang="en-US" dirty="0" err="1"/>
              <a:t>ứng</a:t>
            </a:r>
            <a:r>
              <a:rPr lang="en-US" dirty="0"/>
              <a:t> </a:t>
            </a:r>
            <a:r>
              <a:rPr lang="en-US" dirty="0" err="1"/>
              <a:t>với</a:t>
            </a:r>
            <a:r>
              <a:rPr lang="en-US" dirty="0"/>
              <a:t> 100 </a:t>
            </a:r>
            <a:r>
              <a:rPr lang="en-US" dirty="0" err="1"/>
              <a:t>điểm</a:t>
            </a:r>
            <a:endParaRPr lang="en-US" dirty="0"/>
          </a:p>
          <a:p>
            <a:r>
              <a:rPr lang="en-US" dirty="0" err="1"/>
              <a:t>Số</a:t>
            </a:r>
            <a:r>
              <a:rPr lang="en-US" dirty="0"/>
              <a:t> </a:t>
            </a:r>
            <a:r>
              <a:rPr lang="en-US" dirty="0" err="1"/>
              <a:t>lượng</a:t>
            </a:r>
            <a:r>
              <a:rPr lang="en-US" dirty="0"/>
              <a:t> </a:t>
            </a:r>
            <a:r>
              <a:rPr lang="en-US" dirty="0" err="1"/>
              <a:t>tiêu</a:t>
            </a:r>
            <a:r>
              <a:rPr lang="en-US" dirty="0"/>
              <a:t> </a:t>
            </a:r>
            <a:r>
              <a:rPr lang="en-US" dirty="0" err="1"/>
              <a:t>chí</a:t>
            </a:r>
            <a:r>
              <a:rPr lang="en-US" dirty="0"/>
              <a:t>: </a:t>
            </a:r>
            <a:r>
              <a:rPr lang="en-US" dirty="0" err="1"/>
              <a:t>giữ</a:t>
            </a:r>
            <a:r>
              <a:rPr lang="en-US" dirty="0"/>
              <a:t> </a:t>
            </a:r>
            <a:r>
              <a:rPr lang="en-US" dirty="0" err="1"/>
              <a:t>nguyên</a:t>
            </a:r>
            <a:endParaRPr lang="en-US" dirty="0"/>
          </a:p>
          <a:p>
            <a:r>
              <a:rPr lang="en-US" dirty="0" err="1"/>
              <a:t>Số</a:t>
            </a:r>
            <a:r>
              <a:rPr lang="en-US" dirty="0"/>
              <a:t> </a:t>
            </a:r>
            <a:r>
              <a:rPr lang="en-US" dirty="0" err="1"/>
              <a:t>lượng</a:t>
            </a:r>
            <a:r>
              <a:rPr lang="en-US" dirty="0"/>
              <a:t> </a:t>
            </a:r>
            <a:r>
              <a:rPr lang="en-US" dirty="0" err="1"/>
              <a:t>chỉ</a:t>
            </a:r>
            <a:r>
              <a:rPr lang="en-US" dirty="0"/>
              <a:t> </a:t>
            </a:r>
            <a:r>
              <a:rPr lang="en-US" dirty="0" err="1"/>
              <a:t>tiêu</a:t>
            </a:r>
            <a:r>
              <a:rPr lang="en-US" dirty="0"/>
              <a:t>: </a:t>
            </a:r>
            <a:r>
              <a:rPr lang="en-US" dirty="0" err="1"/>
              <a:t>giảm</a:t>
            </a:r>
            <a:r>
              <a:rPr lang="en-US" dirty="0"/>
              <a:t> 05 </a:t>
            </a:r>
            <a:r>
              <a:rPr lang="en-US" dirty="0" err="1"/>
              <a:t>chỉ</a:t>
            </a:r>
            <a:r>
              <a:rPr lang="en-US" dirty="0"/>
              <a:t> </a:t>
            </a:r>
            <a:r>
              <a:rPr lang="en-US" dirty="0" err="1"/>
              <a:t>tiêu</a:t>
            </a:r>
            <a:r>
              <a:rPr lang="en-US" dirty="0"/>
              <a:t>, </a:t>
            </a:r>
            <a:r>
              <a:rPr lang="en-US" dirty="0" err="1"/>
              <a:t>trong</a:t>
            </a:r>
            <a:r>
              <a:rPr lang="en-US" dirty="0"/>
              <a:t> </a:t>
            </a:r>
            <a:r>
              <a:rPr lang="en-US" dirty="0" err="1"/>
              <a:t>đó</a:t>
            </a:r>
            <a:r>
              <a:rPr lang="en-US" dirty="0"/>
              <a:t>:</a:t>
            </a:r>
          </a:p>
          <a:p>
            <a:r>
              <a:rPr lang="en-US" dirty="0" err="1"/>
              <a:t>Có</a:t>
            </a:r>
            <a:r>
              <a:rPr lang="en-US" dirty="0"/>
              <a:t> 16 </a:t>
            </a:r>
            <a:r>
              <a:rPr lang="en-US" dirty="0" err="1"/>
              <a:t>chỉ</a:t>
            </a:r>
            <a:r>
              <a:rPr lang="en-US" dirty="0"/>
              <a:t> </a:t>
            </a:r>
            <a:r>
              <a:rPr lang="en-US" dirty="0" err="1"/>
              <a:t>tiêu</a:t>
            </a:r>
            <a:r>
              <a:rPr lang="en-US" dirty="0"/>
              <a:t> </a:t>
            </a:r>
            <a:r>
              <a:rPr lang="en-US" dirty="0" err="1"/>
              <a:t>được</a:t>
            </a:r>
            <a:r>
              <a:rPr lang="en-US" dirty="0"/>
              <a:t> </a:t>
            </a:r>
            <a:r>
              <a:rPr lang="en-US" dirty="0" err="1"/>
              <a:t>kế</a:t>
            </a:r>
            <a:r>
              <a:rPr lang="en-US" dirty="0"/>
              <a:t> </a:t>
            </a:r>
            <a:r>
              <a:rPr lang="en-US" dirty="0" err="1"/>
              <a:t>thừa</a:t>
            </a:r>
            <a:r>
              <a:rPr lang="en-US" dirty="0"/>
              <a:t>, </a:t>
            </a:r>
            <a:r>
              <a:rPr lang="en-US" dirty="0" err="1"/>
              <a:t>sửa</a:t>
            </a:r>
            <a:r>
              <a:rPr lang="en-US" dirty="0"/>
              <a:t> </a:t>
            </a:r>
            <a:r>
              <a:rPr lang="en-US" dirty="0" err="1"/>
              <a:t>đổi</a:t>
            </a:r>
            <a:endParaRPr lang="en-US" dirty="0"/>
          </a:p>
          <a:p>
            <a:r>
              <a:rPr lang="en-US" dirty="0" err="1"/>
              <a:t>Bỏ</a:t>
            </a:r>
            <a:r>
              <a:rPr lang="en-US" dirty="0"/>
              <a:t> 09 </a:t>
            </a:r>
            <a:r>
              <a:rPr lang="en-US" dirty="0" err="1"/>
              <a:t>chỉ</a:t>
            </a:r>
            <a:r>
              <a:rPr lang="en-US" dirty="0"/>
              <a:t> </a:t>
            </a:r>
            <a:r>
              <a:rPr lang="en-US" dirty="0" err="1"/>
              <a:t>tiêu</a:t>
            </a:r>
            <a:r>
              <a:rPr lang="en-US" dirty="0"/>
              <a:t> </a:t>
            </a:r>
          </a:p>
          <a:p>
            <a:r>
              <a:rPr lang="en-US" dirty="0" err="1"/>
              <a:t>Bổ</a:t>
            </a:r>
            <a:r>
              <a:rPr lang="en-US" dirty="0"/>
              <a:t> sung 04 </a:t>
            </a:r>
            <a:r>
              <a:rPr lang="en-US" dirty="0" err="1"/>
              <a:t>chỉ</a:t>
            </a:r>
            <a:r>
              <a:rPr lang="en-US" dirty="0"/>
              <a:t> </a:t>
            </a:r>
            <a:r>
              <a:rPr lang="en-US" dirty="0" err="1"/>
              <a:t>tiêu</a:t>
            </a:r>
            <a:endParaRPr lang="en-US" dirty="0"/>
          </a:p>
        </p:txBody>
      </p:sp>
      <p:sp>
        <p:nvSpPr>
          <p:cNvPr id="8" name="Content Placeholder 7"/>
          <p:cNvSpPr>
            <a:spLocks noGrp="1"/>
          </p:cNvSpPr>
          <p:nvPr>
            <p:ph sz="quarter" idx="4"/>
          </p:nvPr>
        </p:nvSpPr>
        <p:spPr/>
        <p:txBody>
          <a:bodyPr/>
          <a:lstStyle/>
          <a:p>
            <a:r>
              <a:rPr lang="en-US" dirty="0"/>
              <a:t>5 </a:t>
            </a:r>
            <a:r>
              <a:rPr lang="en-US" dirty="0" err="1"/>
              <a:t>tiêu</a:t>
            </a:r>
            <a:r>
              <a:rPr lang="en-US" dirty="0"/>
              <a:t> </a:t>
            </a:r>
            <a:r>
              <a:rPr lang="en-US" dirty="0" err="1"/>
              <a:t>chí</a:t>
            </a:r>
            <a:r>
              <a:rPr lang="en-US" dirty="0"/>
              <a:t>, 25 </a:t>
            </a:r>
            <a:r>
              <a:rPr lang="en-US" dirty="0" err="1"/>
              <a:t>chỉ</a:t>
            </a:r>
            <a:r>
              <a:rPr lang="en-US" dirty="0"/>
              <a:t> </a:t>
            </a:r>
            <a:r>
              <a:rPr lang="en-US" dirty="0" err="1"/>
              <a:t>tiêu</a:t>
            </a:r>
            <a:endParaRPr lang="en-US" dirty="0"/>
          </a:p>
          <a:p>
            <a:endParaRPr lang="en-US" dirty="0"/>
          </a:p>
        </p:txBody>
      </p:sp>
    </p:spTree>
    <p:extLst>
      <p:ext uri="{BB962C8B-B14F-4D97-AF65-F5344CB8AC3E}">
        <p14:creationId xmlns:p14="http://schemas.microsoft.com/office/powerpoint/2010/main" val="1118765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err="1"/>
              <a:t>Các</a:t>
            </a:r>
            <a:r>
              <a:rPr lang="en-US" dirty="0"/>
              <a:t> </a:t>
            </a:r>
            <a:r>
              <a:rPr lang="en-US" dirty="0" err="1"/>
              <a:t>tiêu</a:t>
            </a:r>
            <a:r>
              <a:rPr lang="en-US" dirty="0"/>
              <a:t> </a:t>
            </a:r>
            <a:r>
              <a:rPr lang="en-US" dirty="0" err="1"/>
              <a:t>chí</a:t>
            </a:r>
            <a:r>
              <a:rPr lang="en-US" dirty="0"/>
              <a:t> </a:t>
            </a:r>
            <a:r>
              <a:rPr lang="en-US" dirty="0" err="1"/>
              <a:t>cấp</a:t>
            </a:r>
            <a:r>
              <a:rPr lang="en-US" dirty="0"/>
              <a:t> </a:t>
            </a:r>
            <a:r>
              <a:rPr lang="en-US" dirty="0" err="1"/>
              <a:t>xã</a:t>
            </a:r>
            <a:r>
              <a:rPr lang="en-US" dirty="0"/>
              <a:t> </a:t>
            </a:r>
            <a:br>
              <a:rPr lang="en-US" dirty="0"/>
            </a:b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p:txBody>
      </p:sp>
      <p:sp>
        <p:nvSpPr>
          <p:cNvPr id="5" name="Text Placeholder 4"/>
          <p:cNvSpPr>
            <a:spLocks noGrp="1"/>
          </p:cNvSpPr>
          <p:nvPr>
            <p:ph type="body" idx="1"/>
          </p:nvPr>
        </p:nvSpPr>
        <p:spPr/>
        <p:txBody>
          <a:bodyPr/>
          <a:lstStyle/>
          <a:p>
            <a:r>
              <a:rPr lang="en-US" dirty="0" err="1"/>
              <a:t>Quyết</a:t>
            </a:r>
            <a:r>
              <a:rPr lang="en-US" dirty="0"/>
              <a:t> </a:t>
            </a:r>
            <a:r>
              <a:rPr lang="en-US" dirty="0" err="1"/>
              <a:t>định</a:t>
            </a:r>
            <a:r>
              <a:rPr lang="en-US" dirty="0"/>
              <a:t> 25 (</a:t>
            </a:r>
            <a:r>
              <a:rPr lang="en-US" dirty="0" err="1"/>
              <a:t>mới</a:t>
            </a:r>
            <a:r>
              <a:rPr lang="en-US" dirty="0"/>
              <a:t>)</a:t>
            </a:r>
          </a:p>
        </p:txBody>
      </p:sp>
      <p:sp>
        <p:nvSpPr>
          <p:cNvPr id="7" name="Text Placeholder 6"/>
          <p:cNvSpPr>
            <a:spLocks noGrp="1"/>
          </p:cNvSpPr>
          <p:nvPr>
            <p:ph type="body" sz="half" idx="3"/>
          </p:nvPr>
        </p:nvSpPr>
        <p:spPr/>
        <p:txBody>
          <a:bodyPr/>
          <a:lstStyle/>
          <a:p>
            <a:r>
              <a:rPr lang="en-US" dirty="0" err="1"/>
              <a:t>Quyết</a:t>
            </a:r>
            <a:r>
              <a:rPr lang="en-US" dirty="0"/>
              <a:t> </a:t>
            </a:r>
            <a:r>
              <a:rPr lang="en-US" dirty="0" err="1"/>
              <a:t>định</a:t>
            </a:r>
            <a:r>
              <a:rPr lang="en-US" dirty="0"/>
              <a:t> 619 (</a:t>
            </a:r>
            <a:r>
              <a:rPr lang="en-US" dirty="0" err="1"/>
              <a:t>cũ</a:t>
            </a:r>
            <a:r>
              <a:rPr lang="en-US" dirty="0"/>
              <a:t>)</a:t>
            </a:r>
          </a:p>
        </p:txBody>
      </p:sp>
      <p:sp>
        <p:nvSpPr>
          <p:cNvPr id="6" name="Content Placeholder 5"/>
          <p:cNvSpPr>
            <a:spLocks noGrp="1"/>
          </p:cNvSpPr>
          <p:nvPr>
            <p:ph sz="quarter" idx="2"/>
          </p:nvPr>
        </p:nvSpPr>
        <p:spPr/>
        <p:txBody>
          <a:bodyPr>
            <a:normAutofit fontScale="85000" lnSpcReduction="20000"/>
          </a:bodyPr>
          <a:lstStyle/>
          <a:p>
            <a:pPr algn="just"/>
            <a:r>
              <a:rPr lang="vi-VN" dirty="0"/>
              <a:t>Tiêu chí 1: </a:t>
            </a:r>
            <a:r>
              <a:rPr lang="vi-VN" b="1" dirty="0"/>
              <a:t>Ban hành văn bản theo thẩm quyền để tổ chức và bảo đảm thi hành </a:t>
            </a:r>
            <a:r>
              <a:rPr lang="vi-VN" dirty="0"/>
              <a:t>Hiến pháp và pháp luật trên địa bàn</a:t>
            </a:r>
            <a:endParaRPr lang="en-US" dirty="0"/>
          </a:p>
          <a:p>
            <a:pPr algn="just"/>
            <a:r>
              <a:rPr lang="vi-VN" dirty="0"/>
              <a:t>Tiêu chí 2</a:t>
            </a:r>
            <a:r>
              <a:rPr lang="vi-VN" b="1" dirty="0"/>
              <a:t>: Tiếp cận thông tin</a:t>
            </a:r>
            <a:r>
              <a:rPr lang="vi-VN" dirty="0"/>
              <a:t>, phổ biến, giáo dục pháp luật</a:t>
            </a:r>
            <a:endParaRPr lang="en-US" dirty="0"/>
          </a:p>
          <a:p>
            <a:pPr algn="just"/>
            <a:r>
              <a:rPr lang="vi-VN" dirty="0"/>
              <a:t>Tiêu chí 3: Hòa giải ở cơ sở, </a:t>
            </a:r>
            <a:r>
              <a:rPr lang="vi-VN" b="1" dirty="0"/>
              <a:t>trợ giúp pháp lý</a:t>
            </a:r>
            <a:endParaRPr lang="en-US" b="1" dirty="0"/>
          </a:p>
          <a:p>
            <a:pPr algn="just"/>
            <a:r>
              <a:rPr lang="vi-VN" dirty="0"/>
              <a:t>Tiêu chí 4: Thực hiện dân chủ ở xã, phường, thị trấn</a:t>
            </a:r>
            <a:endParaRPr lang="en-US" dirty="0"/>
          </a:p>
          <a:p>
            <a:pPr algn="just"/>
            <a:r>
              <a:rPr lang="vi-VN" dirty="0"/>
              <a:t>Tiêu chí 5: </a:t>
            </a:r>
            <a:r>
              <a:rPr lang="vi-VN" b="1" dirty="0"/>
              <a:t>Tổ chức tiếp công dân, giải quyết kiến nghị, phản ánh, khiếu nại, tố cáo,</a:t>
            </a:r>
            <a:r>
              <a:rPr lang="vi-VN" dirty="0"/>
              <a:t> thủ tục hành chính; </a:t>
            </a:r>
            <a:r>
              <a:rPr lang="vi-VN" b="1" dirty="0"/>
              <a:t>bảo đảm an ninh quốc gia, trật tự, an toàn xã hội</a:t>
            </a:r>
            <a:endParaRPr lang="en-US" b="1" dirty="0"/>
          </a:p>
          <a:p>
            <a:pPr algn="just"/>
            <a:endParaRPr lang="en-US" dirty="0"/>
          </a:p>
        </p:txBody>
      </p:sp>
      <p:sp>
        <p:nvSpPr>
          <p:cNvPr id="8" name="Content Placeholder 7"/>
          <p:cNvSpPr>
            <a:spLocks noGrp="1"/>
          </p:cNvSpPr>
          <p:nvPr>
            <p:ph sz="quarter" idx="4"/>
          </p:nvPr>
        </p:nvSpPr>
        <p:spPr/>
        <p:txBody>
          <a:bodyPr/>
          <a:lstStyle/>
          <a:p>
            <a:pPr algn="just"/>
            <a:r>
              <a:rPr lang="vi-VN" dirty="0"/>
              <a:t>Tiêu chí 1: Bảo đảm thi hành Hiến pháp v</a:t>
            </a:r>
            <a:r>
              <a:rPr lang="en-US" dirty="0"/>
              <a:t>à </a:t>
            </a:r>
            <a:r>
              <a:rPr lang="en-US" dirty="0" err="1"/>
              <a:t>pháp</a:t>
            </a:r>
            <a:r>
              <a:rPr lang="en-US" dirty="0"/>
              <a:t> </a:t>
            </a:r>
            <a:r>
              <a:rPr lang="en-US" dirty="0" err="1"/>
              <a:t>luật</a:t>
            </a:r>
            <a:endParaRPr lang="en-US" dirty="0"/>
          </a:p>
          <a:p>
            <a:pPr algn="just"/>
            <a:r>
              <a:rPr lang="vi-VN" dirty="0"/>
              <a:t>Tiêu chí 2: Thực hiện thủ tục hành chính thuộc thẩm quyền của Ủy ban nhân dân cấp xã</a:t>
            </a:r>
            <a:endParaRPr lang="en-US" dirty="0"/>
          </a:p>
          <a:p>
            <a:pPr algn="just"/>
            <a:r>
              <a:rPr lang="vi-VN" dirty="0"/>
              <a:t>Tiêu chí 3: Phổ biến, giáo dục pháp luật </a:t>
            </a:r>
            <a:endParaRPr lang="en-US" dirty="0"/>
          </a:p>
          <a:p>
            <a:pPr algn="just"/>
            <a:r>
              <a:rPr lang="vi-VN" dirty="0"/>
              <a:t>Tiêu chí 4: Hòa giải ở cơ sở </a:t>
            </a:r>
            <a:endParaRPr lang="en-US" dirty="0"/>
          </a:p>
          <a:p>
            <a:pPr algn="just"/>
            <a:r>
              <a:rPr lang="vi-VN" dirty="0"/>
              <a:t>Tiêu chí 5: Thực hiện dân chủ ở cơ sở </a:t>
            </a:r>
            <a:endParaRPr lang="en-US" dirty="0"/>
          </a:p>
        </p:txBody>
      </p:sp>
    </p:spTree>
    <p:extLst>
      <p:ext uri="{BB962C8B-B14F-4D97-AF65-F5344CB8AC3E}">
        <p14:creationId xmlns:p14="http://schemas.microsoft.com/office/powerpoint/2010/main" val="290062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pPr algn="ctr"/>
            <a:r>
              <a:rPr lang="vi-VN" sz="2400" b="1" dirty="0"/>
              <a:t>Tiêu chí 1: Ban hành văn bản theo thẩm quyền </a:t>
            </a:r>
            <a:r>
              <a:rPr lang="en-US" sz="2400" b="1" dirty="0"/>
              <a:t/>
            </a:r>
            <a:br>
              <a:rPr lang="en-US" sz="2400" b="1" dirty="0"/>
            </a:br>
            <a:r>
              <a:rPr lang="vi-VN" sz="2400" b="1" dirty="0"/>
              <a:t>để tổ chức và bảo đảm thi hành Hiến pháp và pháp luật trên địa bàn</a:t>
            </a:r>
            <a:r>
              <a:rPr lang="en-US" sz="2400" b="1" dirty="0"/>
              <a:t/>
            </a:r>
            <a:br>
              <a:rPr lang="en-US" sz="2400" b="1" dirty="0"/>
            </a:br>
            <a:endParaRPr lang="en-US" sz="2400" b="1" dirty="0"/>
          </a:p>
        </p:txBody>
      </p:sp>
      <p:sp>
        <p:nvSpPr>
          <p:cNvPr id="9" name="Content Placeholder 8"/>
          <p:cNvSpPr>
            <a:spLocks noGrp="1"/>
          </p:cNvSpPr>
          <p:nvPr>
            <p:ph sz="half" idx="2"/>
          </p:nvPr>
        </p:nvSpPr>
        <p:spPr/>
        <p:txBody>
          <a:bodyPr>
            <a:normAutofit/>
          </a:bodyPr>
          <a:lstStyle/>
          <a:p>
            <a:pPr algn="just"/>
            <a:r>
              <a:rPr lang="vi-VN" dirty="0"/>
              <a:t>Chỉ tiêu 2: Ban hành </a:t>
            </a:r>
            <a:r>
              <a:rPr lang="vi-VN" b="1" dirty="0"/>
              <a:t>đúng</a:t>
            </a:r>
            <a:r>
              <a:rPr lang="vi-VN" dirty="0"/>
              <a:t> quy định pháp luật các </a:t>
            </a:r>
            <a:r>
              <a:rPr lang="vi-VN" b="1" dirty="0"/>
              <a:t>văn bản hành chính</a:t>
            </a:r>
            <a:r>
              <a:rPr lang="vi-VN" dirty="0"/>
              <a:t> có nội dung liên quan trực tiếp đến quyền, lợi ích của tổ chức, cá nhân.</a:t>
            </a:r>
            <a:endParaRPr lang="en-US" dirty="0"/>
          </a:p>
          <a:p>
            <a:endParaRPr lang="en-US" dirty="0"/>
          </a:p>
        </p:txBody>
      </p:sp>
      <p:sp>
        <p:nvSpPr>
          <p:cNvPr id="10" name="Content Placeholder 9"/>
          <p:cNvSpPr>
            <a:spLocks noGrp="1"/>
          </p:cNvSpPr>
          <p:nvPr>
            <p:ph sz="half" idx="1"/>
          </p:nvPr>
        </p:nvSpPr>
        <p:spPr/>
        <p:txBody>
          <a:bodyPr>
            <a:normAutofit/>
          </a:bodyPr>
          <a:lstStyle/>
          <a:p>
            <a:pPr algn="just"/>
            <a:r>
              <a:rPr lang="vi-VN" dirty="0"/>
              <a:t>Chỉ tiêu 1: Ban hành </a:t>
            </a:r>
            <a:r>
              <a:rPr lang="vi-VN" b="1" dirty="0"/>
              <a:t>đầy đủ, đúng </a:t>
            </a:r>
            <a:r>
              <a:rPr lang="vi-VN" dirty="0"/>
              <a:t>quy định pháp luật các </a:t>
            </a:r>
            <a:r>
              <a:rPr lang="vi-VN" b="1" dirty="0"/>
              <a:t>văn bản quy phạm pháp luật </a:t>
            </a:r>
            <a:r>
              <a:rPr lang="vi-VN" dirty="0"/>
              <a:t>được cơ quan có thẩm quyền giao;</a:t>
            </a:r>
            <a:endParaRPr lang="en-US" dirty="0"/>
          </a:p>
          <a:p>
            <a:pPr algn="just"/>
            <a:endParaRPr lang="en-US" dirty="0"/>
          </a:p>
        </p:txBody>
      </p:sp>
    </p:spTree>
    <p:extLst>
      <p:ext uri="{BB962C8B-B14F-4D97-AF65-F5344CB8AC3E}">
        <p14:creationId xmlns:p14="http://schemas.microsoft.com/office/powerpoint/2010/main" val="1122084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b="1" dirty="0" err="1"/>
              <a:t>Tiêu</a:t>
            </a:r>
            <a:r>
              <a:rPr lang="en-US" b="1" dirty="0"/>
              <a:t> </a:t>
            </a:r>
            <a:r>
              <a:rPr lang="en-US" b="1" dirty="0" err="1"/>
              <a:t>chí</a:t>
            </a:r>
            <a:r>
              <a:rPr lang="en-US" b="1" dirty="0"/>
              <a:t> 2: </a:t>
            </a:r>
            <a:r>
              <a:rPr lang="en-US" b="1" dirty="0" err="1"/>
              <a:t>tiếp</a:t>
            </a:r>
            <a:r>
              <a:rPr lang="en-US" b="1" dirty="0"/>
              <a:t> </a:t>
            </a:r>
            <a:r>
              <a:rPr lang="en-US" b="1" dirty="0" err="1"/>
              <a:t>cận</a:t>
            </a:r>
            <a:r>
              <a:rPr lang="en-US" b="1" dirty="0"/>
              <a:t> </a:t>
            </a:r>
            <a:r>
              <a:rPr lang="en-US" b="1" dirty="0" err="1"/>
              <a:t>thông</a:t>
            </a:r>
            <a:r>
              <a:rPr lang="en-US" b="1" dirty="0"/>
              <a:t> tin, </a:t>
            </a:r>
            <a:br>
              <a:rPr lang="en-US" b="1" dirty="0"/>
            </a:br>
            <a:r>
              <a:rPr lang="en-US" b="1" dirty="0" err="1"/>
              <a:t>phổ</a:t>
            </a:r>
            <a:r>
              <a:rPr lang="en-US" b="1" dirty="0"/>
              <a:t> </a:t>
            </a:r>
            <a:r>
              <a:rPr lang="en-US" b="1" dirty="0" err="1"/>
              <a:t>biến</a:t>
            </a:r>
            <a:r>
              <a:rPr lang="en-US" b="1" dirty="0"/>
              <a:t>, </a:t>
            </a:r>
            <a:r>
              <a:rPr lang="en-US" b="1" dirty="0" err="1"/>
              <a:t>giáo</a:t>
            </a:r>
            <a:r>
              <a:rPr lang="en-US" b="1" dirty="0"/>
              <a:t> </a:t>
            </a:r>
            <a:r>
              <a:rPr lang="en-US" b="1" dirty="0" err="1"/>
              <a:t>dục</a:t>
            </a:r>
            <a:r>
              <a:rPr lang="en-US" b="1" dirty="0"/>
              <a:t> </a:t>
            </a:r>
            <a:r>
              <a:rPr lang="en-US" b="1" dirty="0" err="1"/>
              <a:t>pháp</a:t>
            </a:r>
            <a:r>
              <a:rPr lang="en-US" b="1" dirty="0"/>
              <a:t> </a:t>
            </a:r>
            <a:r>
              <a:rPr lang="en-US" b="1" dirty="0" err="1"/>
              <a:t>luật</a:t>
            </a:r>
            <a:endParaRPr lang="en-US" b="1" dirty="0"/>
          </a:p>
        </p:txBody>
      </p:sp>
      <p:sp>
        <p:nvSpPr>
          <p:cNvPr id="8" name="Content Placeholder 7"/>
          <p:cNvSpPr>
            <a:spLocks noGrp="1"/>
          </p:cNvSpPr>
          <p:nvPr>
            <p:ph sz="half" idx="1"/>
          </p:nvPr>
        </p:nvSpPr>
        <p:spPr/>
        <p:txBody>
          <a:bodyPr>
            <a:normAutofit fontScale="77500" lnSpcReduction="20000"/>
          </a:bodyPr>
          <a:lstStyle/>
          <a:p>
            <a:pPr algn="just"/>
            <a:r>
              <a:rPr lang="vi-VN" b="1" dirty="0"/>
              <a:t>Chỉ tiêu 1: </a:t>
            </a:r>
            <a:r>
              <a:rPr lang="vi-VN" dirty="0"/>
              <a:t>Công khai các thông tin kịp thời, chính xác, đầy đủ theo đúng quy định pháp luật về tiếp cận thông tin và thực hiện dân chủ ở xã, phường, thị trấn;</a:t>
            </a:r>
            <a:endParaRPr lang="en-US" dirty="0"/>
          </a:p>
          <a:p>
            <a:pPr algn="just"/>
            <a:r>
              <a:rPr lang="vi-VN" b="1" dirty="0"/>
              <a:t>Chỉ tiêu 2</a:t>
            </a:r>
            <a:r>
              <a:rPr lang="vi-VN" dirty="0"/>
              <a:t>: Cung cấp thông tin theo yêu cầu kịp thời, chính xác, đầy đủ theo đúng quy định pháp luật về tiếp cận thông tin;</a:t>
            </a:r>
            <a:endParaRPr lang="en-US" dirty="0"/>
          </a:p>
          <a:p>
            <a:pPr algn="just"/>
            <a:r>
              <a:rPr lang="vi-VN" b="1" dirty="0"/>
              <a:t>Chỉ tiêu 3: </a:t>
            </a:r>
            <a:r>
              <a:rPr lang="vi-VN" dirty="0"/>
              <a:t>Ban hành và tổ chức thực hiện kế hoạch phổ biến, giáo dục pháp luật hàng năm theo đúng quy định pháp luật về phổ biến, giáo dục pháp luật;</a:t>
            </a:r>
            <a:endParaRPr lang="en-US" dirty="0"/>
          </a:p>
          <a:p>
            <a:pPr marL="0" indent="0" algn="just">
              <a:buNone/>
            </a:pPr>
            <a:endParaRPr lang="en-US" dirty="0"/>
          </a:p>
        </p:txBody>
      </p:sp>
      <p:sp>
        <p:nvSpPr>
          <p:cNvPr id="9" name="Content Placeholder 8"/>
          <p:cNvSpPr>
            <a:spLocks noGrp="1"/>
          </p:cNvSpPr>
          <p:nvPr>
            <p:ph sz="half" idx="2"/>
          </p:nvPr>
        </p:nvSpPr>
        <p:spPr/>
        <p:txBody>
          <a:bodyPr>
            <a:normAutofit fontScale="77500" lnSpcReduction="20000"/>
          </a:bodyPr>
          <a:lstStyle/>
          <a:p>
            <a:pPr algn="just"/>
            <a:r>
              <a:rPr lang="vi-VN" b="1" dirty="0"/>
              <a:t>Chỉ tiêu 4: </a:t>
            </a:r>
            <a:r>
              <a:rPr lang="vi-VN" dirty="0"/>
              <a:t>Triển khai các hình thức, mô hình thông tin, phổ biến, giáo dục pháp luật hiệu quả tại cơ sở;</a:t>
            </a:r>
            <a:endParaRPr lang="en-US" dirty="0"/>
          </a:p>
          <a:p>
            <a:pPr algn="just"/>
            <a:r>
              <a:rPr lang="vi-VN" b="1" dirty="0"/>
              <a:t>Chỉ tiêu 5: </a:t>
            </a:r>
            <a:r>
              <a:rPr lang="vi-VN" dirty="0"/>
              <a:t>Tổ chức bồi dưỡng, tập huấn kiến thức, kỹ năng phổ biến, giáo dục pháp luật cho tuyên truyền viên pháp luật theo đúng quy định pháp luật về phổ biến, giáo dục pháp luật;</a:t>
            </a:r>
            <a:endParaRPr lang="en-US" dirty="0"/>
          </a:p>
          <a:p>
            <a:pPr algn="just"/>
            <a:r>
              <a:rPr lang="vi-VN" b="1" dirty="0"/>
              <a:t>Chỉ tiêu 6: </a:t>
            </a:r>
            <a:r>
              <a:rPr lang="vi-VN" dirty="0"/>
              <a:t>Bảo đảm kinh phí, cơ sở vật chất, phương tiện để thực hiện nhiệm vụ phổ biến, giáo dục pháp luật theo đúng quy định pháp luật về phổ biến, giáo dục pháp luật.</a:t>
            </a:r>
            <a:endParaRPr lang="en-US" dirty="0"/>
          </a:p>
          <a:p>
            <a:pPr algn="just"/>
            <a:endParaRPr lang="en-US" dirty="0"/>
          </a:p>
        </p:txBody>
      </p:sp>
    </p:spTree>
    <p:extLst>
      <p:ext uri="{BB962C8B-B14F-4D97-AF65-F5344CB8AC3E}">
        <p14:creationId xmlns:p14="http://schemas.microsoft.com/office/powerpoint/2010/main" val="3526854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800" b="1" dirty="0"/>
              <a:t>Tiêu chí 3: Hòa giải ở cơ sở, trợ giúp pháp lý</a:t>
            </a:r>
            <a:r>
              <a:rPr lang="en-US" sz="2800" dirty="0"/>
              <a:t/>
            </a:r>
            <a:br>
              <a:rPr lang="en-US" sz="2800" dirty="0"/>
            </a:br>
            <a:endParaRPr lang="en-US" sz="2800" dirty="0"/>
          </a:p>
        </p:txBody>
      </p:sp>
      <p:sp>
        <p:nvSpPr>
          <p:cNvPr id="5" name="Content Placeholder 4"/>
          <p:cNvSpPr>
            <a:spLocks noGrp="1"/>
          </p:cNvSpPr>
          <p:nvPr>
            <p:ph idx="1"/>
          </p:nvPr>
        </p:nvSpPr>
        <p:spPr/>
        <p:txBody>
          <a:bodyPr/>
          <a:lstStyle/>
          <a:p>
            <a:pPr algn="just"/>
            <a:r>
              <a:rPr lang="vi-VN" b="1" dirty="0"/>
              <a:t>Chỉ tiêu 1: </a:t>
            </a:r>
            <a:r>
              <a:rPr lang="vi-VN" dirty="0"/>
              <a:t>Các mâu thuẫn, tranh chấp, vi phạm pháp luật thuộc phạm vi hòa giải ở cơ sở được hòa giải kịp thời, hiệu quả theo đúng quy định pháp luật về hòa giải ở cơ sở;</a:t>
            </a:r>
            <a:endParaRPr lang="en-US" dirty="0"/>
          </a:p>
          <a:p>
            <a:pPr algn="just"/>
            <a:r>
              <a:rPr lang="vi-VN" b="1" dirty="0"/>
              <a:t>Chỉ tiêu 2: </a:t>
            </a:r>
            <a:r>
              <a:rPr lang="vi-VN" dirty="0"/>
              <a:t>Hỗ trợ kinh phí cho hoạt động hòa giải ở cơ sở theo đúng quy định pháp luật về hòa giải ở cơ sở;</a:t>
            </a:r>
            <a:endParaRPr lang="en-US" dirty="0"/>
          </a:p>
          <a:p>
            <a:pPr algn="just"/>
            <a:r>
              <a:rPr lang="vi-VN" b="1" dirty="0"/>
              <a:t>Chỉ tiêu 3: </a:t>
            </a:r>
            <a:r>
              <a:rPr lang="vi-VN" dirty="0"/>
              <a:t>Thông tin, giới thiệu về trợ giúp pháp lý theo đúng quy định pháp luật về trợ giúp pháp lý.</a:t>
            </a:r>
            <a:endParaRPr lang="en-US" dirty="0"/>
          </a:p>
          <a:p>
            <a:pPr algn="just"/>
            <a:endParaRPr lang="en-US" dirty="0"/>
          </a:p>
        </p:txBody>
      </p:sp>
    </p:spTree>
    <p:extLst>
      <p:ext uri="{BB962C8B-B14F-4D97-AF65-F5344CB8AC3E}">
        <p14:creationId xmlns:p14="http://schemas.microsoft.com/office/powerpoint/2010/main" val="2638511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
            </a:r>
            <a:br>
              <a:rPr lang="en-US" sz="4000" dirty="0"/>
            </a:br>
            <a:r>
              <a:rPr lang="en-US" sz="4000" b="1" dirty="0" err="1"/>
              <a:t>Tiêu</a:t>
            </a:r>
            <a:r>
              <a:rPr lang="en-US" sz="4000" b="1" dirty="0"/>
              <a:t> </a:t>
            </a:r>
            <a:r>
              <a:rPr lang="en-US" sz="4000" b="1" dirty="0" err="1"/>
              <a:t>chí</a:t>
            </a:r>
            <a:r>
              <a:rPr lang="en-US" sz="4000" b="1" dirty="0"/>
              <a:t> 4: </a:t>
            </a:r>
            <a:r>
              <a:rPr lang="en-US" sz="4000" b="1" dirty="0" err="1"/>
              <a:t>Thực</a:t>
            </a:r>
            <a:r>
              <a:rPr lang="en-US" sz="4000" b="1" dirty="0"/>
              <a:t> </a:t>
            </a:r>
            <a:r>
              <a:rPr lang="en-US" sz="4000" b="1" dirty="0" err="1"/>
              <a:t>hiện</a:t>
            </a:r>
            <a:r>
              <a:rPr lang="en-US" sz="4000" b="1" dirty="0"/>
              <a:t> </a:t>
            </a:r>
            <a:r>
              <a:rPr lang="en-US" sz="4000" b="1" dirty="0" err="1"/>
              <a:t>dân</a:t>
            </a:r>
            <a:r>
              <a:rPr lang="en-US" sz="4000" b="1" dirty="0"/>
              <a:t> </a:t>
            </a:r>
            <a:r>
              <a:rPr lang="en-US" sz="4000" b="1" dirty="0" err="1"/>
              <a:t>chủ</a:t>
            </a:r>
            <a:r>
              <a:rPr lang="en-US" sz="4000" b="1" dirty="0"/>
              <a:t> </a:t>
            </a:r>
            <a:br>
              <a:rPr lang="en-US" sz="4000" b="1" dirty="0"/>
            </a:br>
            <a:r>
              <a:rPr lang="en-US" sz="4000" b="1" dirty="0"/>
              <a:t>ở </a:t>
            </a:r>
            <a:r>
              <a:rPr lang="en-US" sz="4000" b="1" dirty="0" err="1"/>
              <a:t>xã</a:t>
            </a:r>
            <a:r>
              <a:rPr lang="en-US" sz="4000" b="1" dirty="0"/>
              <a:t>, </a:t>
            </a:r>
            <a:r>
              <a:rPr lang="en-US" sz="4000" b="1" dirty="0" err="1"/>
              <a:t>phường</a:t>
            </a:r>
            <a:r>
              <a:rPr lang="en-US" sz="4000" b="1" dirty="0"/>
              <a:t>, </a:t>
            </a:r>
            <a:r>
              <a:rPr lang="en-US" sz="4000" b="1" dirty="0" err="1"/>
              <a:t>thị</a:t>
            </a:r>
            <a:r>
              <a:rPr lang="en-US" sz="4000" b="1" dirty="0"/>
              <a:t> </a:t>
            </a:r>
            <a:r>
              <a:rPr lang="en-US" sz="4000" b="1" dirty="0" err="1"/>
              <a:t>trấn</a:t>
            </a:r>
            <a:endParaRPr lang="en-US" sz="4000" b="1" dirty="0"/>
          </a:p>
        </p:txBody>
      </p:sp>
      <p:sp>
        <p:nvSpPr>
          <p:cNvPr id="3" name="Content Placeholder 2"/>
          <p:cNvSpPr>
            <a:spLocks noGrp="1"/>
          </p:cNvSpPr>
          <p:nvPr>
            <p:ph idx="1"/>
          </p:nvPr>
        </p:nvSpPr>
        <p:spPr/>
        <p:txBody>
          <a:bodyPr>
            <a:normAutofit/>
          </a:bodyPr>
          <a:lstStyle/>
          <a:p>
            <a:pPr algn="just"/>
            <a:r>
              <a:rPr lang="vi-VN" b="1" dirty="0"/>
              <a:t>Chỉ tiêu 1: </a:t>
            </a:r>
            <a:r>
              <a:rPr lang="vi-VN" dirty="0"/>
              <a:t>Tổ chức trao đổi, đối thoại với Nhân dân theo đúng quy định pháp luật về tổ chức chính quyền địa phương;</a:t>
            </a:r>
            <a:endParaRPr lang="en-US" dirty="0"/>
          </a:p>
          <a:p>
            <a:pPr algn="just"/>
            <a:r>
              <a:rPr lang="vi-VN" b="1" dirty="0"/>
              <a:t>Chỉ tiêu 2: </a:t>
            </a:r>
            <a:r>
              <a:rPr lang="nl-NL" dirty="0"/>
              <a:t>Tổ chức </a:t>
            </a:r>
            <a:r>
              <a:rPr lang="vi-VN" dirty="0"/>
              <a:t>để N</a:t>
            </a:r>
            <a:r>
              <a:rPr lang="nl-NL" dirty="0"/>
              <a:t>hân dân bàn</a:t>
            </a:r>
            <a:r>
              <a:rPr lang="vi-VN" dirty="0"/>
              <a:t>, </a:t>
            </a:r>
            <a:r>
              <a:rPr lang="nl-NL" dirty="0"/>
              <a:t>quyết định </a:t>
            </a:r>
            <a:r>
              <a:rPr lang="vi-VN" dirty="0"/>
              <a:t>trực tiếp các nội dung theo đúng quy định pháp luật về thực hiện dân chủ ở xã, phường, thị trấn;</a:t>
            </a:r>
            <a:endParaRPr lang="en-US" dirty="0"/>
          </a:p>
          <a:p>
            <a:pPr algn="just"/>
            <a:r>
              <a:rPr lang="vi-VN" b="1" dirty="0"/>
              <a:t>Chỉ tiêu 3</a:t>
            </a:r>
            <a:r>
              <a:rPr lang="vi-VN" dirty="0"/>
              <a:t>: Tổ chức để Nhân dân bàn, biểu quyết các nội dung theo đúng quy định pháp luật về thực hiện dân chủ ở xã, phường, thị trấn;</a:t>
            </a:r>
            <a:endParaRPr lang="en-US" dirty="0"/>
          </a:p>
          <a:p>
            <a:pPr algn="just"/>
            <a:endParaRPr lang="en-US" dirty="0"/>
          </a:p>
        </p:txBody>
      </p:sp>
    </p:spTree>
    <p:extLst>
      <p:ext uri="{BB962C8B-B14F-4D97-AF65-F5344CB8AC3E}">
        <p14:creationId xmlns:p14="http://schemas.microsoft.com/office/powerpoint/2010/main" val="1020318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err="1"/>
              <a:t>Tiêu</a:t>
            </a:r>
            <a:r>
              <a:rPr lang="en-US" sz="5400" b="1" dirty="0"/>
              <a:t> </a:t>
            </a:r>
            <a:r>
              <a:rPr lang="en-US" sz="5400" b="1" dirty="0" err="1"/>
              <a:t>chí</a:t>
            </a:r>
            <a:r>
              <a:rPr lang="en-US" sz="5400" b="1" dirty="0"/>
              <a:t> 4: </a:t>
            </a:r>
            <a:r>
              <a:rPr lang="en-US" sz="5400" b="1" dirty="0" err="1"/>
              <a:t>Thực</a:t>
            </a:r>
            <a:r>
              <a:rPr lang="en-US" sz="5400" b="1" dirty="0"/>
              <a:t> </a:t>
            </a:r>
            <a:r>
              <a:rPr lang="en-US" sz="5400" b="1" dirty="0" err="1"/>
              <a:t>hiện</a:t>
            </a:r>
            <a:r>
              <a:rPr lang="en-US" sz="5400" b="1" dirty="0"/>
              <a:t> </a:t>
            </a:r>
            <a:r>
              <a:rPr lang="en-US" sz="5400" b="1" dirty="0" err="1"/>
              <a:t>dân</a:t>
            </a:r>
            <a:r>
              <a:rPr lang="en-US" sz="5400" b="1" dirty="0"/>
              <a:t> </a:t>
            </a:r>
            <a:r>
              <a:rPr lang="en-US" sz="5400" b="1" dirty="0" err="1"/>
              <a:t>chủ</a:t>
            </a:r>
            <a:r>
              <a:rPr lang="en-US" sz="5400" b="1" dirty="0"/>
              <a:t> </a:t>
            </a:r>
            <a:br>
              <a:rPr lang="en-US" sz="5400" b="1" dirty="0"/>
            </a:br>
            <a:r>
              <a:rPr lang="en-US" sz="5400" b="1" dirty="0"/>
              <a:t>ở </a:t>
            </a:r>
            <a:r>
              <a:rPr lang="en-US" sz="5400" b="1" dirty="0" err="1"/>
              <a:t>xã</a:t>
            </a:r>
            <a:r>
              <a:rPr lang="en-US" sz="5400" b="1" dirty="0"/>
              <a:t>, </a:t>
            </a:r>
            <a:r>
              <a:rPr lang="en-US" sz="5400" b="1" dirty="0" err="1"/>
              <a:t>phường</a:t>
            </a:r>
            <a:r>
              <a:rPr lang="en-US" sz="5400" b="1" dirty="0"/>
              <a:t>, </a:t>
            </a:r>
            <a:r>
              <a:rPr lang="en-US" sz="5400" b="1" dirty="0" err="1"/>
              <a:t>thị</a:t>
            </a:r>
            <a:r>
              <a:rPr lang="en-US" sz="5400" b="1" dirty="0"/>
              <a:t> </a:t>
            </a:r>
            <a:r>
              <a:rPr lang="en-US" sz="5400" b="1" dirty="0" err="1"/>
              <a:t>trấn</a:t>
            </a:r>
            <a:endParaRPr lang="en-US" dirty="0"/>
          </a:p>
        </p:txBody>
      </p:sp>
      <p:sp>
        <p:nvSpPr>
          <p:cNvPr id="3" name="Content Placeholder 2"/>
          <p:cNvSpPr>
            <a:spLocks noGrp="1"/>
          </p:cNvSpPr>
          <p:nvPr>
            <p:ph idx="1"/>
          </p:nvPr>
        </p:nvSpPr>
        <p:spPr/>
        <p:txBody>
          <a:bodyPr>
            <a:normAutofit/>
          </a:bodyPr>
          <a:lstStyle/>
          <a:p>
            <a:pPr algn="just"/>
            <a:r>
              <a:rPr lang="vi-VN" sz="2800" b="1" dirty="0"/>
              <a:t>Chỉ tiêu 4: </a:t>
            </a:r>
            <a:r>
              <a:rPr lang="vi-VN" sz="2800" dirty="0"/>
              <a:t>Tổ chức để Nhân dân tham gia ý kiến các nội dung theo đúng quy định pháp luật về thực hiện dân chủ ở xã, phường, thị trấn;</a:t>
            </a:r>
            <a:endParaRPr lang="en-US" sz="2800" dirty="0"/>
          </a:p>
          <a:p>
            <a:pPr algn="just"/>
            <a:r>
              <a:rPr lang="vi-VN" sz="2800" b="1" dirty="0"/>
              <a:t>Chỉ tiêu 5: </a:t>
            </a:r>
            <a:r>
              <a:rPr lang="vi-VN" sz="2800" dirty="0"/>
              <a:t>Tổ chức để Nhân dân trực tiếp hoặc thông qua Ban Thanh tra nhân dân, Ban giám sát đầu tư của cộng đồng thực hiện giám sát các nội dung theo đúng quy định pháp luật về thực hiện dân chủ ở xã, phường, thị trấn.</a:t>
            </a:r>
            <a:endParaRPr lang="en-US" sz="2800" dirty="0"/>
          </a:p>
          <a:p>
            <a:endParaRPr lang="en-US" sz="2800" dirty="0"/>
          </a:p>
        </p:txBody>
      </p:sp>
    </p:spTree>
    <p:extLst>
      <p:ext uri="{BB962C8B-B14F-4D97-AF65-F5344CB8AC3E}">
        <p14:creationId xmlns:p14="http://schemas.microsoft.com/office/powerpoint/2010/main" val="292330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err="1"/>
              <a:t>Tiêu</a:t>
            </a:r>
            <a:r>
              <a:rPr lang="en-US" sz="2800" b="1" dirty="0"/>
              <a:t> </a:t>
            </a:r>
            <a:r>
              <a:rPr lang="en-US" sz="2800" b="1" dirty="0" err="1"/>
              <a:t>chí</a:t>
            </a:r>
            <a:r>
              <a:rPr lang="en-US" sz="2800" b="1" dirty="0"/>
              <a:t> 5: </a:t>
            </a:r>
            <a:r>
              <a:rPr lang="en-US" sz="2800" b="1" dirty="0" err="1"/>
              <a:t>Tổ</a:t>
            </a:r>
            <a:r>
              <a:rPr lang="en-US" sz="2800" b="1" dirty="0"/>
              <a:t> </a:t>
            </a:r>
            <a:r>
              <a:rPr lang="en-US" sz="2800" b="1" dirty="0" err="1"/>
              <a:t>chức</a:t>
            </a:r>
            <a:r>
              <a:rPr lang="en-US" sz="2800" b="1" dirty="0"/>
              <a:t> </a:t>
            </a:r>
            <a:r>
              <a:rPr lang="en-US" sz="2800" b="1" dirty="0" err="1"/>
              <a:t>tiếp</a:t>
            </a:r>
            <a:r>
              <a:rPr lang="en-US" sz="2800" b="1" dirty="0"/>
              <a:t> </a:t>
            </a:r>
            <a:r>
              <a:rPr lang="en-US" sz="2800" b="1" dirty="0" err="1"/>
              <a:t>công</a:t>
            </a:r>
            <a:r>
              <a:rPr lang="en-US" sz="2800" b="1" dirty="0"/>
              <a:t> </a:t>
            </a:r>
            <a:r>
              <a:rPr lang="en-US" sz="2800" b="1" dirty="0" err="1"/>
              <a:t>dân</a:t>
            </a:r>
            <a:r>
              <a:rPr lang="en-US" sz="2800" b="1" dirty="0"/>
              <a:t>, </a:t>
            </a:r>
            <a:r>
              <a:rPr lang="en-US" sz="2800" b="1" dirty="0" err="1"/>
              <a:t>giải</a:t>
            </a:r>
            <a:r>
              <a:rPr lang="en-US" sz="2800" b="1" dirty="0"/>
              <a:t> </a:t>
            </a:r>
            <a:r>
              <a:rPr lang="en-US" sz="2800" b="1" dirty="0" err="1"/>
              <a:t>quyết</a:t>
            </a:r>
            <a:r>
              <a:rPr lang="en-US" sz="2800" b="1" dirty="0"/>
              <a:t> </a:t>
            </a:r>
            <a:r>
              <a:rPr lang="en-US" sz="2800" b="1" dirty="0" err="1"/>
              <a:t>kiến</a:t>
            </a:r>
            <a:r>
              <a:rPr lang="en-US" sz="2800" b="1" dirty="0"/>
              <a:t> </a:t>
            </a:r>
            <a:r>
              <a:rPr lang="en-US" sz="2800" b="1" dirty="0" err="1"/>
              <a:t>nghị</a:t>
            </a:r>
            <a:r>
              <a:rPr lang="en-US" sz="2800" b="1" dirty="0"/>
              <a:t>, </a:t>
            </a:r>
            <a:r>
              <a:rPr lang="en-US" sz="2800" b="1" dirty="0" err="1"/>
              <a:t>phản</a:t>
            </a:r>
            <a:r>
              <a:rPr lang="en-US" sz="2800" b="1" dirty="0"/>
              <a:t> </a:t>
            </a:r>
            <a:r>
              <a:rPr lang="en-US" sz="2800" b="1" dirty="0" err="1"/>
              <a:t>ánh</a:t>
            </a:r>
            <a:r>
              <a:rPr lang="en-US" sz="2800" b="1" dirty="0"/>
              <a:t>, </a:t>
            </a:r>
            <a:r>
              <a:rPr lang="en-US" sz="2800" b="1" dirty="0" err="1"/>
              <a:t>khiếu</a:t>
            </a:r>
            <a:r>
              <a:rPr lang="en-US" sz="2800" b="1" dirty="0"/>
              <a:t> </a:t>
            </a:r>
            <a:r>
              <a:rPr lang="en-US" sz="2800" b="1" dirty="0" err="1"/>
              <a:t>nại</a:t>
            </a:r>
            <a:r>
              <a:rPr lang="en-US" sz="2800" b="1" dirty="0"/>
              <a:t>, </a:t>
            </a:r>
            <a:r>
              <a:rPr lang="en-US" sz="2800" b="1" dirty="0" err="1"/>
              <a:t>tố</a:t>
            </a:r>
            <a:r>
              <a:rPr lang="en-US" sz="2800" b="1" dirty="0"/>
              <a:t> </a:t>
            </a:r>
            <a:r>
              <a:rPr lang="en-US" sz="2800" b="1" dirty="0" err="1"/>
              <a:t>cáo</a:t>
            </a:r>
            <a:r>
              <a:rPr lang="en-US" sz="2800" b="1" dirty="0"/>
              <a:t>, </a:t>
            </a:r>
            <a:r>
              <a:rPr lang="en-US" sz="2800" b="1" dirty="0" err="1"/>
              <a:t>thủ</a:t>
            </a:r>
            <a:r>
              <a:rPr lang="en-US" sz="2800" b="1" dirty="0"/>
              <a:t> </a:t>
            </a:r>
            <a:r>
              <a:rPr lang="en-US" sz="2800" b="1" dirty="0" err="1"/>
              <a:t>tục</a:t>
            </a:r>
            <a:r>
              <a:rPr lang="en-US" sz="2800" b="1" dirty="0"/>
              <a:t> </a:t>
            </a:r>
            <a:r>
              <a:rPr lang="en-US" sz="2800" b="1" dirty="0" err="1"/>
              <a:t>hành</a:t>
            </a:r>
            <a:r>
              <a:rPr lang="en-US" sz="2800" b="1" dirty="0"/>
              <a:t> </a:t>
            </a:r>
            <a:r>
              <a:rPr lang="en-US" sz="2800" b="1" dirty="0" err="1"/>
              <a:t>chính</a:t>
            </a:r>
            <a:r>
              <a:rPr lang="en-US" sz="2800" b="1" dirty="0"/>
              <a:t>; </a:t>
            </a:r>
            <a:r>
              <a:rPr lang="en-US" sz="2800" b="1" dirty="0" err="1"/>
              <a:t>bảo</a:t>
            </a:r>
            <a:r>
              <a:rPr lang="en-US" sz="2800" b="1" dirty="0"/>
              <a:t> </a:t>
            </a:r>
            <a:r>
              <a:rPr lang="en-US" sz="2800" b="1" dirty="0" err="1"/>
              <a:t>đảm</a:t>
            </a:r>
            <a:r>
              <a:rPr lang="en-US" sz="2800" b="1" dirty="0"/>
              <a:t> an </a:t>
            </a:r>
            <a:r>
              <a:rPr lang="en-US" sz="2800" b="1" dirty="0" err="1"/>
              <a:t>ninh</a:t>
            </a:r>
            <a:r>
              <a:rPr lang="en-US" sz="2800" b="1" dirty="0"/>
              <a:t> </a:t>
            </a:r>
            <a:r>
              <a:rPr lang="en-US" sz="2800" b="1" dirty="0" err="1"/>
              <a:t>quốc</a:t>
            </a:r>
            <a:r>
              <a:rPr lang="en-US" sz="2800" b="1" dirty="0"/>
              <a:t> </a:t>
            </a:r>
            <a:r>
              <a:rPr lang="en-US" sz="2800" b="1" dirty="0" err="1"/>
              <a:t>gia</a:t>
            </a:r>
            <a:r>
              <a:rPr lang="en-US" sz="2800" b="1" dirty="0"/>
              <a:t>, </a:t>
            </a:r>
            <a:r>
              <a:rPr lang="en-US" sz="2800" b="1" dirty="0" err="1"/>
              <a:t>trật</a:t>
            </a:r>
            <a:r>
              <a:rPr lang="en-US" sz="2800" b="1" dirty="0"/>
              <a:t> </a:t>
            </a:r>
            <a:r>
              <a:rPr lang="en-US" sz="2800" b="1" dirty="0" err="1"/>
              <a:t>tự</a:t>
            </a:r>
            <a:r>
              <a:rPr lang="en-US" sz="2800" b="1" dirty="0"/>
              <a:t>, an </a:t>
            </a:r>
            <a:r>
              <a:rPr lang="en-US" sz="2800" b="1" dirty="0" err="1"/>
              <a:t>toàn</a:t>
            </a:r>
            <a:r>
              <a:rPr lang="en-US" sz="2800" b="1" dirty="0"/>
              <a:t> </a:t>
            </a:r>
            <a:r>
              <a:rPr lang="en-US" sz="2800" b="1" dirty="0" err="1"/>
              <a:t>xã</a:t>
            </a:r>
            <a:r>
              <a:rPr lang="en-US" sz="2800" b="1" dirty="0"/>
              <a:t> </a:t>
            </a:r>
            <a:r>
              <a:rPr lang="en-US" sz="2800" b="1" dirty="0" err="1"/>
              <a:t>hội</a:t>
            </a:r>
            <a:endParaRPr lang="en-US" sz="2800" b="1" dirty="0"/>
          </a:p>
        </p:txBody>
      </p:sp>
      <p:sp>
        <p:nvSpPr>
          <p:cNvPr id="3" name="Content Placeholder 2"/>
          <p:cNvSpPr>
            <a:spLocks noGrp="1"/>
          </p:cNvSpPr>
          <p:nvPr>
            <p:ph idx="1"/>
          </p:nvPr>
        </p:nvSpPr>
        <p:spPr/>
        <p:txBody>
          <a:bodyPr>
            <a:normAutofit/>
          </a:bodyPr>
          <a:lstStyle/>
          <a:p>
            <a:pPr algn="just"/>
            <a:r>
              <a:rPr lang="vi-VN" sz="3200" dirty="0"/>
              <a:t>Chỉ tiêu 1: Tổ chức tiếp công dân, tiếp nhận, giải quyết kiến nghị, phản ánh, khiếu nại, tố cáo theo đúng quy định pháp luật về tiếp công dân, khiếu nại, tố cáo;</a:t>
            </a:r>
            <a:endParaRPr lang="en-US" sz="3200" dirty="0"/>
          </a:p>
          <a:p>
            <a:pPr algn="just"/>
            <a:r>
              <a:rPr lang="vi-VN" sz="3200" dirty="0"/>
              <a:t>Chỉ tiêu 2: Tiếp nhận, giải quyết thủ tục hành chính theo đúng quy định pháp luật về giải quyết thủ tục hành chính;</a:t>
            </a:r>
            <a:endParaRPr lang="en-US" sz="3200" dirty="0"/>
          </a:p>
          <a:p>
            <a:pPr algn="just"/>
            <a:endParaRPr lang="en-US" sz="3200" dirty="0"/>
          </a:p>
        </p:txBody>
      </p:sp>
    </p:spTree>
    <p:extLst>
      <p:ext uri="{BB962C8B-B14F-4D97-AF65-F5344CB8AC3E}">
        <p14:creationId xmlns:p14="http://schemas.microsoft.com/office/powerpoint/2010/main" val="1441719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err="1"/>
              <a:t>Tiêu</a:t>
            </a:r>
            <a:r>
              <a:rPr lang="en-US" sz="2800" b="1" dirty="0"/>
              <a:t> </a:t>
            </a:r>
            <a:r>
              <a:rPr lang="en-US" sz="2800" b="1" dirty="0" err="1"/>
              <a:t>chí</a:t>
            </a:r>
            <a:r>
              <a:rPr lang="en-US" sz="2800" b="1" dirty="0"/>
              <a:t> 5: </a:t>
            </a:r>
            <a:r>
              <a:rPr lang="en-US" sz="2800" b="1" dirty="0" err="1"/>
              <a:t>Tổ</a:t>
            </a:r>
            <a:r>
              <a:rPr lang="en-US" sz="2800" b="1" dirty="0"/>
              <a:t> </a:t>
            </a:r>
            <a:r>
              <a:rPr lang="en-US" sz="2800" b="1" dirty="0" err="1"/>
              <a:t>chức</a:t>
            </a:r>
            <a:r>
              <a:rPr lang="en-US" sz="2800" b="1" dirty="0"/>
              <a:t> </a:t>
            </a:r>
            <a:r>
              <a:rPr lang="en-US" sz="2800" b="1" dirty="0" err="1"/>
              <a:t>tiếp</a:t>
            </a:r>
            <a:r>
              <a:rPr lang="en-US" sz="2800" b="1" dirty="0"/>
              <a:t> </a:t>
            </a:r>
            <a:r>
              <a:rPr lang="en-US" sz="2800" b="1" dirty="0" err="1"/>
              <a:t>công</a:t>
            </a:r>
            <a:r>
              <a:rPr lang="en-US" sz="2800" b="1" dirty="0"/>
              <a:t> </a:t>
            </a:r>
            <a:r>
              <a:rPr lang="en-US" sz="2800" b="1" dirty="0" err="1"/>
              <a:t>dân</a:t>
            </a:r>
            <a:r>
              <a:rPr lang="en-US" sz="2800" b="1" dirty="0"/>
              <a:t>, </a:t>
            </a:r>
            <a:r>
              <a:rPr lang="en-US" sz="2800" b="1" dirty="0" err="1"/>
              <a:t>giải</a:t>
            </a:r>
            <a:r>
              <a:rPr lang="en-US" sz="2800" b="1" dirty="0"/>
              <a:t> </a:t>
            </a:r>
            <a:r>
              <a:rPr lang="en-US" sz="2800" b="1" dirty="0" err="1"/>
              <a:t>quyết</a:t>
            </a:r>
            <a:r>
              <a:rPr lang="en-US" sz="2800" b="1" dirty="0"/>
              <a:t> </a:t>
            </a:r>
            <a:r>
              <a:rPr lang="en-US" sz="2800" b="1" dirty="0" err="1"/>
              <a:t>kiến</a:t>
            </a:r>
            <a:r>
              <a:rPr lang="en-US" sz="2800" b="1" dirty="0"/>
              <a:t> </a:t>
            </a:r>
            <a:r>
              <a:rPr lang="en-US" sz="2800" b="1" dirty="0" err="1"/>
              <a:t>nghị</a:t>
            </a:r>
            <a:r>
              <a:rPr lang="en-US" sz="2800" b="1" dirty="0"/>
              <a:t>, </a:t>
            </a:r>
            <a:r>
              <a:rPr lang="en-US" sz="2800" b="1" dirty="0" err="1"/>
              <a:t>phản</a:t>
            </a:r>
            <a:r>
              <a:rPr lang="en-US" sz="2800" b="1" dirty="0"/>
              <a:t> </a:t>
            </a:r>
            <a:r>
              <a:rPr lang="en-US" sz="2800" b="1" dirty="0" err="1"/>
              <a:t>ánh</a:t>
            </a:r>
            <a:r>
              <a:rPr lang="en-US" sz="2800" b="1" dirty="0"/>
              <a:t>, </a:t>
            </a:r>
            <a:r>
              <a:rPr lang="en-US" sz="2800" b="1" dirty="0" err="1"/>
              <a:t>khiếu</a:t>
            </a:r>
            <a:r>
              <a:rPr lang="en-US" sz="2800" b="1" dirty="0"/>
              <a:t> </a:t>
            </a:r>
            <a:r>
              <a:rPr lang="en-US" sz="2800" b="1" dirty="0" err="1"/>
              <a:t>nại</a:t>
            </a:r>
            <a:r>
              <a:rPr lang="en-US" sz="2800" b="1" dirty="0"/>
              <a:t>, </a:t>
            </a:r>
            <a:r>
              <a:rPr lang="en-US" sz="2800" b="1" dirty="0" err="1"/>
              <a:t>tố</a:t>
            </a:r>
            <a:r>
              <a:rPr lang="en-US" sz="2800" b="1" dirty="0"/>
              <a:t> </a:t>
            </a:r>
            <a:r>
              <a:rPr lang="en-US" sz="2800" b="1" dirty="0" err="1"/>
              <a:t>cáo</a:t>
            </a:r>
            <a:r>
              <a:rPr lang="en-US" sz="2800" b="1" dirty="0"/>
              <a:t>, </a:t>
            </a:r>
            <a:r>
              <a:rPr lang="en-US" sz="2800" b="1" dirty="0" err="1"/>
              <a:t>thủ</a:t>
            </a:r>
            <a:r>
              <a:rPr lang="en-US" sz="2800" b="1" dirty="0"/>
              <a:t> </a:t>
            </a:r>
            <a:r>
              <a:rPr lang="en-US" sz="2800" b="1" dirty="0" err="1"/>
              <a:t>tục</a:t>
            </a:r>
            <a:r>
              <a:rPr lang="en-US" sz="2800" b="1" dirty="0"/>
              <a:t> </a:t>
            </a:r>
            <a:r>
              <a:rPr lang="en-US" sz="2800" b="1" dirty="0" err="1"/>
              <a:t>hành</a:t>
            </a:r>
            <a:r>
              <a:rPr lang="en-US" sz="2800" b="1" dirty="0"/>
              <a:t> </a:t>
            </a:r>
            <a:r>
              <a:rPr lang="en-US" sz="2800" b="1" dirty="0" err="1"/>
              <a:t>chính</a:t>
            </a:r>
            <a:r>
              <a:rPr lang="en-US" sz="2800" b="1" dirty="0"/>
              <a:t>; </a:t>
            </a:r>
            <a:r>
              <a:rPr lang="en-US" sz="2800" b="1" dirty="0" err="1"/>
              <a:t>bảo</a:t>
            </a:r>
            <a:r>
              <a:rPr lang="en-US" sz="2800" b="1" dirty="0"/>
              <a:t> </a:t>
            </a:r>
            <a:r>
              <a:rPr lang="en-US" sz="2800" b="1" dirty="0" err="1"/>
              <a:t>đảm</a:t>
            </a:r>
            <a:r>
              <a:rPr lang="en-US" sz="2800" b="1" dirty="0"/>
              <a:t> an </a:t>
            </a:r>
            <a:r>
              <a:rPr lang="en-US" sz="2800" b="1" dirty="0" err="1"/>
              <a:t>ninh</a:t>
            </a:r>
            <a:r>
              <a:rPr lang="en-US" sz="2800" b="1" dirty="0"/>
              <a:t> </a:t>
            </a:r>
            <a:r>
              <a:rPr lang="en-US" sz="2800" b="1" dirty="0" err="1"/>
              <a:t>quốc</a:t>
            </a:r>
            <a:r>
              <a:rPr lang="en-US" sz="2800" b="1" dirty="0"/>
              <a:t> </a:t>
            </a:r>
            <a:r>
              <a:rPr lang="en-US" sz="2800" b="1" dirty="0" err="1"/>
              <a:t>gia</a:t>
            </a:r>
            <a:r>
              <a:rPr lang="en-US" sz="2800" b="1" dirty="0"/>
              <a:t>, </a:t>
            </a:r>
            <a:r>
              <a:rPr lang="en-US" sz="2800" b="1" dirty="0" err="1"/>
              <a:t>trật</a:t>
            </a:r>
            <a:r>
              <a:rPr lang="en-US" sz="2800" b="1" dirty="0"/>
              <a:t> </a:t>
            </a:r>
            <a:r>
              <a:rPr lang="en-US" sz="2800" b="1" dirty="0" err="1"/>
              <a:t>tự</a:t>
            </a:r>
            <a:r>
              <a:rPr lang="en-US" sz="2800" b="1" dirty="0"/>
              <a:t>, an </a:t>
            </a:r>
            <a:r>
              <a:rPr lang="en-US" sz="2800" b="1" dirty="0" err="1"/>
              <a:t>toàn</a:t>
            </a:r>
            <a:r>
              <a:rPr lang="en-US" sz="2800" b="1" dirty="0"/>
              <a:t> </a:t>
            </a:r>
            <a:r>
              <a:rPr lang="en-US" sz="2800" b="1" dirty="0" err="1"/>
              <a:t>xã</a:t>
            </a:r>
            <a:r>
              <a:rPr lang="en-US" sz="2800" b="1" dirty="0"/>
              <a:t> </a:t>
            </a:r>
            <a:r>
              <a:rPr lang="en-US" sz="2800" b="1" dirty="0" err="1"/>
              <a:t>hội</a:t>
            </a:r>
            <a:endParaRPr lang="en-US" sz="2800" b="1" dirty="0"/>
          </a:p>
        </p:txBody>
      </p:sp>
      <p:sp>
        <p:nvSpPr>
          <p:cNvPr id="3" name="Content Placeholder 2"/>
          <p:cNvSpPr>
            <a:spLocks noGrp="1"/>
          </p:cNvSpPr>
          <p:nvPr>
            <p:ph idx="1"/>
          </p:nvPr>
        </p:nvSpPr>
        <p:spPr/>
        <p:txBody>
          <a:bodyPr>
            <a:normAutofit/>
          </a:bodyPr>
          <a:lstStyle/>
          <a:p>
            <a:pPr algn="just"/>
            <a:r>
              <a:rPr lang="vi-VN" sz="3200" dirty="0"/>
              <a:t>Chỉ tiêu 3: Không có cán bộ, công chức bị xử lý kỷ luật hành chính hoặc bị truy cứu trách nhiệm hình sự;</a:t>
            </a:r>
            <a:endParaRPr lang="en-US" sz="3200" dirty="0"/>
          </a:p>
          <a:p>
            <a:pPr algn="just"/>
            <a:r>
              <a:rPr lang="vi-VN" sz="3200" dirty="0"/>
              <a:t>Chỉ tiêu 4: Đạt tiêu chuẩn “An toàn về an ninh, trật tự” theo đúng quy định pháp luật về an ninh quốc gia, trật tự, an toàn xã hội.</a:t>
            </a:r>
            <a:endParaRPr lang="en-US" sz="3200" dirty="0"/>
          </a:p>
          <a:p>
            <a:pPr algn="just"/>
            <a:endParaRPr lang="en-US" sz="3200" dirty="0"/>
          </a:p>
        </p:txBody>
      </p:sp>
    </p:spTree>
    <p:extLst>
      <p:ext uri="{BB962C8B-B14F-4D97-AF65-F5344CB8AC3E}">
        <p14:creationId xmlns:p14="http://schemas.microsoft.com/office/powerpoint/2010/main" val="19476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066800"/>
            <a:ext cx="7772400" cy="3352800"/>
          </a:xfrm>
        </p:spPr>
        <p:txBody>
          <a:bodyPr/>
          <a:lstStyle/>
          <a:p>
            <a:pPr algn="ctr"/>
            <a:r>
              <a:rPr lang="en-US" sz="4400" dirty="0" err="1"/>
              <a:t>Quyết</a:t>
            </a:r>
            <a:r>
              <a:rPr lang="en-US" sz="4400" dirty="0"/>
              <a:t> </a:t>
            </a:r>
            <a:r>
              <a:rPr lang="en-US" sz="4400" dirty="0" err="1"/>
              <a:t>định</a:t>
            </a:r>
            <a:r>
              <a:rPr lang="en-US" sz="4400" dirty="0"/>
              <a:t> </a:t>
            </a:r>
            <a:r>
              <a:rPr lang="en-US" sz="4400" dirty="0" err="1"/>
              <a:t>số</a:t>
            </a:r>
            <a:r>
              <a:rPr lang="en-US" sz="4400" dirty="0"/>
              <a:t> 25/2021/QĐ-</a:t>
            </a:r>
            <a:r>
              <a:rPr lang="en-US" sz="4400" dirty="0" err="1"/>
              <a:t>TTg</a:t>
            </a:r>
            <a:r>
              <a:rPr lang="en-US" sz="4400" dirty="0"/>
              <a:t> </a:t>
            </a:r>
            <a:br>
              <a:rPr lang="en-US" sz="4400" dirty="0"/>
            </a:br>
            <a:r>
              <a:rPr lang="en-US" sz="4400" dirty="0" err="1"/>
              <a:t>quy</a:t>
            </a:r>
            <a:r>
              <a:rPr lang="en-US" sz="4400" dirty="0"/>
              <a:t> </a:t>
            </a:r>
            <a:r>
              <a:rPr lang="en-US" sz="4400" dirty="0" err="1"/>
              <a:t>định</a:t>
            </a:r>
            <a:r>
              <a:rPr lang="en-US" sz="4400" dirty="0"/>
              <a:t> </a:t>
            </a:r>
            <a:r>
              <a:rPr lang="en-US" sz="4400" dirty="0" err="1"/>
              <a:t>về</a:t>
            </a:r>
            <a:r>
              <a:rPr lang="en-US" sz="4400" dirty="0"/>
              <a:t> </a:t>
            </a:r>
            <a:r>
              <a:rPr lang="en-US" sz="4400" dirty="0" err="1"/>
              <a:t>xã</a:t>
            </a:r>
            <a:r>
              <a:rPr lang="en-US" sz="4400" dirty="0"/>
              <a:t>, </a:t>
            </a:r>
            <a:r>
              <a:rPr lang="en-US" sz="4400" dirty="0" err="1"/>
              <a:t>phường</a:t>
            </a:r>
            <a:r>
              <a:rPr lang="en-US" sz="4400" dirty="0"/>
              <a:t>, </a:t>
            </a:r>
            <a:r>
              <a:rPr lang="en-US" sz="4400" dirty="0" err="1"/>
              <a:t>thị</a:t>
            </a:r>
            <a:r>
              <a:rPr lang="en-US" sz="4400" dirty="0"/>
              <a:t> </a:t>
            </a:r>
            <a:r>
              <a:rPr lang="en-US" sz="4400" dirty="0" err="1"/>
              <a:t>trấn</a:t>
            </a:r>
            <a:r>
              <a:rPr lang="en-US" sz="4400" dirty="0"/>
              <a:t> </a:t>
            </a:r>
            <a:r>
              <a:rPr lang="en-US" sz="4400" dirty="0" err="1"/>
              <a:t>đạt</a:t>
            </a:r>
            <a:r>
              <a:rPr lang="en-US" sz="4400" dirty="0"/>
              <a:t> </a:t>
            </a:r>
            <a:r>
              <a:rPr lang="en-US" sz="4400" dirty="0" err="1"/>
              <a:t>chuẩn</a:t>
            </a:r>
            <a:r>
              <a:rPr lang="en-US" sz="4400" dirty="0"/>
              <a:t> </a:t>
            </a:r>
            <a:r>
              <a:rPr lang="en-US" sz="4400" dirty="0" err="1"/>
              <a:t>tiếp</a:t>
            </a:r>
            <a:r>
              <a:rPr lang="en-US" sz="4400" dirty="0"/>
              <a:t> </a:t>
            </a:r>
            <a:r>
              <a:rPr lang="en-US" sz="4400" dirty="0" err="1"/>
              <a:t>cận</a:t>
            </a:r>
            <a:r>
              <a:rPr lang="en-US" sz="4400" dirty="0"/>
              <a:t> </a:t>
            </a:r>
            <a:r>
              <a:rPr lang="en-US" sz="4400" dirty="0" err="1"/>
              <a:t>pháp</a:t>
            </a:r>
            <a:r>
              <a:rPr lang="en-US" sz="4400" dirty="0"/>
              <a:t> </a:t>
            </a:r>
            <a:r>
              <a:rPr lang="en-US" sz="4400" dirty="0" err="1"/>
              <a:t>luật</a:t>
            </a:r>
            <a:endParaRPr lang="en-US" sz="4400" dirty="0"/>
          </a:p>
        </p:txBody>
      </p:sp>
    </p:spTree>
    <p:extLst>
      <p:ext uri="{BB962C8B-B14F-4D97-AF65-F5344CB8AC3E}">
        <p14:creationId xmlns:p14="http://schemas.microsoft.com/office/powerpoint/2010/main" val="3930245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ĐIỀU KIỆN CÔNG NHẬN ĐẠT  CHUẨN TIẾP CẬN PHÁP LUẬT</a:t>
            </a:r>
          </a:p>
        </p:txBody>
      </p:sp>
    </p:spTree>
    <p:extLst>
      <p:ext uri="{BB962C8B-B14F-4D97-AF65-F5344CB8AC3E}">
        <p14:creationId xmlns:p14="http://schemas.microsoft.com/office/powerpoint/2010/main" val="3350984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a:t>Điều</a:t>
            </a:r>
            <a:r>
              <a:rPr lang="en-US" b="1" dirty="0"/>
              <a:t> </a:t>
            </a:r>
            <a:r>
              <a:rPr lang="en-US" b="1" dirty="0" err="1"/>
              <a:t>kiện</a:t>
            </a:r>
            <a:r>
              <a:rPr lang="en-US" b="1" dirty="0"/>
              <a:t> </a:t>
            </a:r>
            <a:r>
              <a:rPr lang="en-US" b="1" dirty="0" err="1"/>
              <a:t>công</a:t>
            </a:r>
            <a:r>
              <a:rPr lang="en-US" b="1" dirty="0"/>
              <a:t> </a:t>
            </a:r>
            <a:r>
              <a:rPr lang="en-US" b="1" dirty="0" err="1"/>
              <a:t>nhận</a:t>
            </a:r>
            <a:r>
              <a:rPr lang="en-US" b="1" dirty="0"/>
              <a:t> </a:t>
            </a:r>
            <a:r>
              <a:rPr lang="en-US" b="1" dirty="0" err="1"/>
              <a:t>đạt</a:t>
            </a:r>
            <a:r>
              <a:rPr lang="en-US" b="1" dirty="0"/>
              <a:t> </a:t>
            </a:r>
            <a:r>
              <a:rPr lang="en-US" b="1" dirty="0" err="1"/>
              <a:t>chuẩn</a:t>
            </a:r>
            <a:r>
              <a:rPr lang="en-US" b="1" dirty="0"/>
              <a:t> </a:t>
            </a:r>
            <a:r>
              <a:rPr lang="en-US" b="1" dirty="0" err="1"/>
              <a:t>tiếp</a:t>
            </a:r>
            <a:r>
              <a:rPr lang="en-US" b="1" dirty="0"/>
              <a:t> </a:t>
            </a:r>
            <a:r>
              <a:rPr lang="en-US" b="1" dirty="0" err="1"/>
              <a:t>cận</a:t>
            </a:r>
            <a:r>
              <a:rPr lang="en-US" b="1" dirty="0"/>
              <a:t> </a:t>
            </a:r>
            <a:r>
              <a:rPr lang="en-US" b="1" dirty="0" err="1"/>
              <a:t>pháp</a:t>
            </a:r>
            <a:r>
              <a:rPr lang="en-US" b="1" dirty="0"/>
              <a:t> </a:t>
            </a:r>
            <a:r>
              <a:rPr lang="en-US" b="1" dirty="0" err="1"/>
              <a:t>luật</a:t>
            </a:r>
            <a:endParaRPr lang="en-US" b="1" dirty="0"/>
          </a:p>
        </p:txBody>
      </p:sp>
      <p:sp>
        <p:nvSpPr>
          <p:cNvPr id="4" name="Text Placeholder 3"/>
          <p:cNvSpPr>
            <a:spLocks noGrp="1"/>
          </p:cNvSpPr>
          <p:nvPr>
            <p:ph type="body" idx="1"/>
          </p:nvPr>
        </p:nvSpPr>
        <p:spPr/>
        <p:txBody>
          <a:bodyPr/>
          <a:lstStyle/>
          <a:p>
            <a:r>
              <a:rPr lang="en-US" dirty="0" err="1"/>
              <a:t>Quyết</a:t>
            </a:r>
            <a:r>
              <a:rPr lang="en-US" dirty="0"/>
              <a:t> </a:t>
            </a:r>
            <a:r>
              <a:rPr lang="en-US" dirty="0" err="1"/>
              <a:t>định</a:t>
            </a:r>
            <a:r>
              <a:rPr lang="en-US" dirty="0"/>
              <a:t> 25 (</a:t>
            </a:r>
            <a:r>
              <a:rPr lang="en-US" dirty="0" err="1"/>
              <a:t>mới</a:t>
            </a:r>
            <a:r>
              <a:rPr lang="en-US" dirty="0"/>
              <a:t>)</a:t>
            </a:r>
          </a:p>
        </p:txBody>
      </p:sp>
      <p:sp>
        <p:nvSpPr>
          <p:cNvPr id="6" name="Text Placeholder 5"/>
          <p:cNvSpPr>
            <a:spLocks noGrp="1"/>
          </p:cNvSpPr>
          <p:nvPr>
            <p:ph type="body" sz="half" idx="3"/>
          </p:nvPr>
        </p:nvSpPr>
        <p:spPr/>
        <p:txBody>
          <a:bodyPr/>
          <a:lstStyle/>
          <a:p>
            <a:r>
              <a:rPr lang="en-US" dirty="0" err="1"/>
              <a:t>Quyết</a:t>
            </a:r>
            <a:r>
              <a:rPr lang="en-US" dirty="0"/>
              <a:t> </a:t>
            </a:r>
            <a:r>
              <a:rPr lang="en-US" dirty="0" err="1"/>
              <a:t>định</a:t>
            </a:r>
            <a:r>
              <a:rPr lang="en-US" dirty="0"/>
              <a:t> 619 (</a:t>
            </a:r>
            <a:r>
              <a:rPr lang="en-US" dirty="0" err="1"/>
              <a:t>cũ</a:t>
            </a:r>
            <a:r>
              <a:rPr lang="en-US" dirty="0"/>
              <a:t>)</a:t>
            </a:r>
          </a:p>
        </p:txBody>
      </p:sp>
      <p:sp>
        <p:nvSpPr>
          <p:cNvPr id="5" name="Content Placeholder 4"/>
          <p:cNvSpPr>
            <a:spLocks noGrp="1"/>
          </p:cNvSpPr>
          <p:nvPr>
            <p:ph sz="quarter" idx="2"/>
          </p:nvPr>
        </p:nvSpPr>
        <p:spPr/>
        <p:txBody>
          <a:bodyPr>
            <a:normAutofit fontScale="92500"/>
          </a:bodyPr>
          <a:lstStyle/>
          <a:p>
            <a:pPr algn="just"/>
            <a:r>
              <a:rPr lang="vi-VN" dirty="0"/>
              <a:t>1. Tổng số điểm của các tiêu chí đạt từ 80 điểm trở lên;</a:t>
            </a:r>
            <a:endParaRPr lang="en-US" dirty="0"/>
          </a:p>
          <a:p>
            <a:pPr algn="just"/>
            <a:r>
              <a:rPr lang="vi-VN" dirty="0"/>
              <a:t>2. Tổng số điểm của từng tiêu chí đạt từ 50% số điểm tối đa trở lên;</a:t>
            </a:r>
            <a:endParaRPr lang="en-US" dirty="0"/>
          </a:p>
          <a:p>
            <a:pPr algn="just"/>
            <a:r>
              <a:rPr lang="vi-VN" dirty="0"/>
              <a:t>3. Trong năm đánh giá, không có cán bộ, công chức </a:t>
            </a:r>
            <a:r>
              <a:rPr lang="vi-VN" b="1" dirty="0"/>
              <a:t>là người đứng đầu cấp ủy, chính quyền </a:t>
            </a:r>
            <a:r>
              <a:rPr lang="vi-VN" dirty="0"/>
              <a:t>xã, phường, thị trấn (sau đây gọi chung là cấp xã) bị xử lý kỷ luật hành chính do vi phạm pháp luật trong thi hành công vụ hoặc bị truy cứu trách nhiệm hình sự.</a:t>
            </a:r>
            <a:endParaRPr lang="en-US" dirty="0"/>
          </a:p>
          <a:p>
            <a:pPr algn="just"/>
            <a:endParaRPr lang="en-US" dirty="0"/>
          </a:p>
        </p:txBody>
      </p:sp>
      <p:sp>
        <p:nvSpPr>
          <p:cNvPr id="7" name="Content Placeholder 6"/>
          <p:cNvSpPr>
            <a:spLocks noGrp="1"/>
          </p:cNvSpPr>
          <p:nvPr>
            <p:ph sz="quarter" idx="4"/>
          </p:nvPr>
        </p:nvSpPr>
        <p:spPr>
          <a:xfrm>
            <a:off x="4645025" y="2514600"/>
            <a:ext cx="4346575" cy="3845720"/>
          </a:xfrm>
        </p:spPr>
        <p:txBody>
          <a:bodyPr>
            <a:noAutofit/>
          </a:bodyPr>
          <a:lstStyle/>
          <a:p>
            <a:pPr algn="just"/>
            <a:r>
              <a:rPr lang="vi-VN" sz="1600" dirty="0"/>
              <a:t>a) Không có tiêu chí nào dưới 50% số điểm tối đa;</a:t>
            </a:r>
            <a:endParaRPr lang="en-US" sz="1600" dirty="0"/>
          </a:p>
          <a:p>
            <a:pPr algn="just"/>
            <a:r>
              <a:rPr lang="vi-VN" sz="1600" dirty="0"/>
              <a:t>b) Tổng số điểm của các tiêu chí tiếp cận pháp luật phải đạt từ 90% số điểm tối đa trở lên đối với cấp xã loại I, từ 80% số điểm tối đa trở lên đối với cấp xã loại II và từ 70% số điểm tối đa trở lên đối với cấp xã loại III;</a:t>
            </a:r>
            <a:endParaRPr lang="en-US" sz="1600" dirty="0"/>
          </a:p>
          <a:p>
            <a:pPr algn="just"/>
            <a:r>
              <a:rPr lang="vi-VN" sz="1600" dirty="0"/>
              <a:t>c) Kết quả đánh giá sự hài lòng của tổ chức, cá nhân quy định tại điểm đ khoản 2 Điều 5 Quy định này đạt từ 80% tổng số điểm tối đa trở lên;</a:t>
            </a:r>
            <a:endParaRPr lang="en-US" sz="1600" dirty="0"/>
          </a:p>
          <a:p>
            <a:pPr algn="just"/>
            <a:r>
              <a:rPr lang="vi-VN" sz="1600" dirty="0"/>
              <a:t>d) Trong năm </a:t>
            </a:r>
            <a:r>
              <a:rPr lang="vi-VN" sz="1600" b="1" dirty="0"/>
              <a:t>không có cán bộ, công chức cấp xã bị xử lý kỷ luật </a:t>
            </a:r>
            <a:r>
              <a:rPr lang="vi-VN" sz="1600" dirty="0"/>
              <a:t>bằng hình thức từ cảnh cáo trở lên do vi phạm pháp luật trong thực thi công vụ hoặc phải bồi thường thiệt hại do hành vi công vụ trái pháp luật gây ra.</a:t>
            </a:r>
            <a:endParaRPr lang="en-US" sz="1600" dirty="0"/>
          </a:p>
          <a:p>
            <a:pPr algn="just"/>
            <a:endParaRPr lang="en-US" sz="1600" dirty="0"/>
          </a:p>
        </p:txBody>
      </p:sp>
    </p:spTree>
    <p:extLst>
      <p:ext uri="{BB962C8B-B14F-4D97-AF65-F5344CB8AC3E}">
        <p14:creationId xmlns:p14="http://schemas.microsoft.com/office/powerpoint/2010/main" val="181527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CD7AF3AF-06AC-CE98-07D9-806C616601DE}"/>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xmlns="" id="{99C07711-7FD4-3D8D-87B2-40593922089A}"/>
              </a:ext>
            </a:extLst>
          </p:cNvPr>
          <p:cNvSpPr>
            <a:spLocks noGrp="1"/>
          </p:cNvSpPr>
          <p:nvPr>
            <p:ph idx="1"/>
          </p:nvPr>
        </p:nvSpPr>
        <p:spPr/>
        <p:txBody>
          <a:bodyPr/>
          <a:lstStyle/>
          <a:p>
            <a:pPr algn="just"/>
            <a:r>
              <a:rPr lang="vi-VN" dirty="0"/>
              <a:t>Tiêu chí 1: Ban hành văn bản theo thẩm quyền để tổ chức và bảo đảm thi hành Hiến pháp và pháp luật trên địa bàn</a:t>
            </a:r>
            <a:r>
              <a:rPr lang="en-US" dirty="0"/>
              <a:t> (10)</a:t>
            </a:r>
          </a:p>
          <a:p>
            <a:pPr algn="just"/>
            <a:r>
              <a:rPr lang="vi-VN" dirty="0"/>
              <a:t>Tiêu chí 2: Tiếp cận thông tin, phổ biến, giáo dục pháp luật</a:t>
            </a:r>
            <a:r>
              <a:rPr lang="en-US" dirty="0"/>
              <a:t> (30)</a:t>
            </a:r>
          </a:p>
          <a:p>
            <a:pPr algn="just"/>
            <a:r>
              <a:rPr lang="vi-VN" dirty="0"/>
              <a:t>Tiêu chí 3: Hòa giải ở cơ sở, trợ giúp pháp lý</a:t>
            </a:r>
            <a:r>
              <a:rPr lang="en-US" dirty="0"/>
              <a:t> (15)</a:t>
            </a:r>
          </a:p>
          <a:p>
            <a:pPr algn="just"/>
            <a:r>
              <a:rPr lang="vi-VN" dirty="0"/>
              <a:t>Tiêu chí 4: Thực hiện dân chủ ở xã, phường, thị trấn</a:t>
            </a:r>
            <a:r>
              <a:rPr lang="en-US" dirty="0"/>
              <a:t> (20)</a:t>
            </a:r>
          </a:p>
          <a:p>
            <a:pPr algn="just"/>
            <a:r>
              <a:rPr lang="vi-VN" dirty="0"/>
              <a:t>Tiêu chí 5: Tổ chức tiếp công dân, giải quyết kiến nghị, phản ánh, khiếu nại, tố cáo, thủ tục hành chính; bảo đảm an ninh quốc gia, trật tự, an toàn xã hội</a:t>
            </a:r>
            <a:r>
              <a:rPr lang="en-US" dirty="0"/>
              <a:t> (25)</a:t>
            </a:r>
          </a:p>
          <a:p>
            <a:endParaRPr lang="en-US" dirty="0"/>
          </a:p>
        </p:txBody>
      </p:sp>
    </p:spTree>
    <p:extLst>
      <p:ext uri="{BB962C8B-B14F-4D97-AF65-F5344CB8AC3E}">
        <p14:creationId xmlns:p14="http://schemas.microsoft.com/office/powerpoint/2010/main" val="874647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Autofit/>
          </a:bodyPr>
          <a:lstStyle/>
          <a:p>
            <a:pPr algn="ctr"/>
            <a:r>
              <a:rPr lang="en-US" sz="5400" dirty="0" err="1"/>
              <a:t>Trình</a:t>
            </a:r>
            <a:r>
              <a:rPr lang="en-US" sz="5400" dirty="0"/>
              <a:t> </a:t>
            </a:r>
            <a:r>
              <a:rPr lang="en-US" sz="5400" dirty="0" err="1"/>
              <a:t>tự</a:t>
            </a:r>
            <a:r>
              <a:rPr lang="en-US" sz="5400" dirty="0"/>
              <a:t>, </a:t>
            </a:r>
            <a:r>
              <a:rPr lang="en-US" sz="5400" dirty="0" err="1"/>
              <a:t>thủ</a:t>
            </a:r>
            <a:r>
              <a:rPr lang="en-US" sz="5400" dirty="0"/>
              <a:t> </a:t>
            </a:r>
            <a:r>
              <a:rPr lang="en-US" sz="5400" dirty="0" err="1"/>
              <a:t>tục</a:t>
            </a:r>
            <a:r>
              <a:rPr lang="en-US" sz="5400" dirty="0"/>
              <a:t> </a:t>
            </a:r>
            <a:r>
              <a:rPr lang="en-US" sz="5400" dirty="0" err="1"/>
              <a:t>đánh</a:t>
            </a:r>
            <a:r>
              <a:rPr lang="en-US" sz="5400" dirty="0"/>
              <a:t> </a:t>
            </a:r>
            <a:r>
              <a:rPr lang="en-US" sz="5400" dirty="0" err="1"/>
              <a:t>giá</a:t>
            </a:r>
            <a:r>
              <a:rPr lang="en-US" sz="5400" dirty="0"/>
              <a:t> </a:t>
            </a:r>
            <a:r>
              <a:rPr lang="en-US" sz="5400" dirty="0" err="1"/>
              <a:t>công</a:t>
            </a:r>
            <a:r>
              <a:rPr lang="en-US" sz="5400" dirty="0"/>
              <a:t> </a:t>
            </a:r>
            <a:r>
              <a:rPr lang="en-US" sz="5400" dirty="0" err="1"/>
              <a:t>nhận</a:t>
            </a:r>
            <a:r>
              <a:rPr lang="en-US" sz="5400" dirty="0"/>
              <a:t> </a:t>
            </a:r>
            <a:r>
              <a:rPr lang="en-US" sz="5400" dirty="0" err="1"/>
              <a:t>đạt</a:t>
            </a:r>
            <a:r>
              <a:rPr lang="en-US" sz="5400" dirty="0"/>
              <a:t> </a:t>
            </a:r>
            <a:r>
              <a:rPr lang="en-US" sz="5400" dirty="0" err="1"/>
              <a:t>chuẩn</a:t>
            </a:r>
            <a:r>
              <a:rPr lang="en-US" sz="5400" dirty="0"/>
              <a:t> </a:t>
            </a:r>
            <a:br>
              <a:rPr lang="en-US" sz="5400" dirty="0"/>
            </a:br>
            <a:r>
              <a:rPr lang="en-US" sz="5400" dirty="0" err="1"/>
              <a:t>tiếp</a:t>
            </a:r>
            <a:r>
              <a:rPr lang="en-US" sz="5400" dirty="0"/>
              <a:t> </a:t>
            </a:r>
            <a:r>
              <a:rPr lang="en-US" sz="5400" dirty="0" err="1"/>
              <a:t>cận</a:t>
            </a:r>
            <a:r>
              <a:rPr lang="en-US" sz="5400" dirty="0"/>
              <a:t> </a:t>
            </a:r>
            <a:r>
              <a:rPr lang="en-US" sz="5400" dirty="0" err="1"/>
              <a:t>pháp</a:t>
            </a:r>
            <a:r>
              <a:rPr lang="en-US" sz="5400" dirty="0"/>
              <a:t> </a:t>
            </a:r>
            <a:r>
              <a:rPr lang="en-US" sz="5400" dirty="0" err="1"/>
              <a:t>luật</a:t>
            </a:r>
            <a:endParaRPr lang="en-US" sz="5400" dirty="0"/>
          </a:p>
        </p:txBody>
      </p:sp>
    </p:spTree>
    <p:extLst>
      <p:ext uri="{BB962C8B-B14F-4D97-AF65-F5344CB8AC3E}">
        <p14:creationId xmlns:p14="http://schemas.microsoft.com/office/powerpoint/2010/main" val="3450120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err="1"/>
              <a:t>Kỳ</a:t>
            </a:r>
            <a:r>
              <a:rPr lang="en-US" b="1" dirty="0"/>
              <a:t> </a:t>
            </a:r>
            <a:r>
              <a:rPr lang="en-US" b="1" dirty="0" err="1"/>
              <a:t>đánh</a:t>
            </a:r>
            <a:r>
              <a:rPr lang="en-US" b="1" dirty="0"/>
              <a:t> </a:t>
            </a:r>
            <a:r>
              <a:rPr lang="en-US" b="1" dirty="0" err="1"/>
              <a:t>giá</a:t>
            </a:r>
            <a:r>
              <a:rPr lang="en-US" b="1" dirty="0"/>
              <a:t>: </a:t>
            </a:r>
            <a:r>
              <a:rPr lang="vi-VN" dirty="0"/>
              <a:t>hàng năm, tính từ ngày 01 tháng 01 đến ngày 31 tháng 12 của năm đánh giá.</a:t>
            </a:r>
            <a:endParaRPr lang="en-US" dirty="0"/>
          </a:p>
          <a:p>
            <a:pPr algn="just"/>
            <a:r>
              <a:rPr lang="en-US" b="1" dirty="0" err="1"/>
              <a:t>Quy</a:t>
            </a:r>
            <a:r>
              <a:rPr lang="en-US" b="1" dirty="0"/>
              <a:t> </a:t>
            </a:r>
            <a:r>
              <a:rPr lang="en-US" b="1" dirty="0" err="1"/>
              <a:t>trình</a:t>
            </a:r>
            <a:r>
              <a:rPr lang="en-US" b="1" dirty="0"/>
              <a:t> </a:t>
            </a:r>
            <a:r>
              <a:rPr lang="en-US" b="1" dirty="0" err="1"/>
              <a:t>đánh</a:t>
            </a:r>
            <a:r>
              <a:rPr lang="en-US" b="1" dirty="0"/>
              <a:t> </a:t>
            </a:r>
            <a:r>
              <a:rPr lang="en-US" b="1" dirty="0" err="1"/>
              <a:t>giá</a:t>
            </a:r>
            <a:r>
              <a:rPr lang="en-US" b="1" dirty="0"/>
              <a:t>:</a:t>
            </a:r>
          </a:p>
          <a:p>
            <a:pPr algn="just"/>
            <a:r>
              <a:rPr lang="en-US" dirty="0"/>
              <a:t>+ </a:t>
            </a:r>
            <a:r>
              <a:rPr lang="en-US" dirty="0" err="1"/>
              <a:t>Cấp</a:t>
            </a:r>
            <a:r>
              <a:rPr lang="en-US" dirty="0"/>
              <a:t> </a:t>
            </a:r>
            <a:r>
              <a:rPr lang="en-US" dirty="0" err="1"/>
              <a:t>xã</a:t>
            </a:r>
            <a:r>
              <a:rPr lang="en-US" dirty="0"/>
              <a:t> </a:t>
            </a:r>
            <a:r>
              <a:rPr lang="en-US" dirty="0" err="1"/>
              <a:t>tự</a:t>
            </a:r>
            <a:r>
              <a:rPr lang="en-US" dirty="0"/>
              <a:t> </a:t>
            </a:r>
            <a:r>
              <a:rPr lang="en-US" dirty="0" err="1"/>
              <a:t>đánh</a:t>
            </a:r>
            <a:r>
              <a:rPr lang="en-US" dirty="0"/>
              <a:t> </a:t>
            </a:r>
            <a:r>
              <a:rPr lang="en-US" dirty="0" err="1"/>
              <a:t>giá</a:t>
            </a:r>
            <a:endParaRPr lang="en-US" dirty="0"/>
          </a:p>
          <a:p>
            <a:pPr algn="just"/>
            <a:r>
              <a:rPr lang="en-US" dirty="0"/>
              <a:t>+ </a:t>
            </a:r>
            <a:r>
              <a:rPr lang="en-US" dirty="0" err="1"/>
              <a:t>Cấp</a:t>
            </a:r>
            <a:r>
              <a:rPr lang="en-US" dirty="0"/>
              <a:t> </a:t>
            </a:r>
            <a:r>
              <a:rPr lang="en-US" dirty="0" err="1"/>
              <a:t>huyện</a:t>
            </a:r>
            <a:r>
              <a:rPr lang="en-US" dirty="0"/>
              <a:t>: </a:t>
            </a:r>
            <a:r>
              <a:rPr lang="en-US" dirty="0" err="1"/>
              <a:t>đánh</a:t>
            </a:r>
            <a:r>
              <a:rPr lang="en-US" dirty="0"/>
              <a:t> </a:t>
            </a:r>
            <a:r>
              <a:rPr lang="en-US" dirty="0" err="1"/>
              <a:t>giá</a:t>
            </a:r>
            <a:r>
              <a:rPr lang="en-US" dirty="0"/>
              <a:t>, </a:t>
            </a:r>
            <a:r>
              <a:rPr lang="en-US" dirty="0" err="1"/>
              <a:t>thẩm</a:t>
            </a:r>
            <a:r>
              <a:rPr lang="en-US" dirty="0"/>
              <a:t> </a:t>
            </a:r>
            <a:r>
              <a:rPr lang="en-US" dirty="0" err="1"/>
              <a:t>định</a:t>
            </a:r>
            <a:r>
              <a:rPr lang="en-US" dirty="0"/>
              <a:t>, </a:t>
            </a:r>
            <a:r>
              <a:rPr lang="en-US" dirty="0" err="1"/>
              <a:t>ra</a:t>
            </a:r>
            <a:r>
              <a:rPr lang="en-US" dirty="0"/>
              <a:t> </a:t>
            </a:r>
            <a:r>
              <a:rPr lang="en-US" dirty="0" err="1"/>
              <a:t>quyết</a:t>
            </a:r>
            <a:r>
              <a:rPr lang="en-US" dirty="0"/>
              <a:t> </a:t>
            </a:r>
            <a:r>
              <a:rPr lang="en-US" dirty="0" err="1"/>
              <a:t>định</a:t>
            </a:r>
            <a:r>
              <a:rPr lang="en-US" dirty="0"/>
              <a:t> </a:t>
            </a:r>
            <a:r>
              <a:rPr lang="en-US" dirty="0" err="1"/>
              <a:t>công</a:t>
            </a:r>
            <a:r>
              <a:rPr lang="en-US" dirty="0"/>
              <a:t> </a:t>
            </a:r>
            <a:r>
              <a:rPr lang="en-US" dirty="0" err="1"/>
              <a:t>nhận</a:t>
            </a:r>
            <a:endParaRPr lang="en-US" dirty="0"/>
          </a:p>
          <a:p>
            <a:pPr algn="just"/>
            <a:endParaRPr lang="en-US" dirty="0"/>
          </a:p>
        </p:txBody>
      </p:sp>
    </p:spTree>
    <p:extLst>
      <p:ext uri="{BB962C8B-B14F-4D97-AF65-F5344CB8AC3E}">
        <p14:creationId xmlns:p14="http://schemas.microsoft.com/office/powerpoint/2010/main" val="4228599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TRÌNH TỰ, THỦ TỤC ĐÁNH GIÁ TẠI CẤP XÃ</a:t>
            </a:r>
          </a:p>
        </p:txBody>
      </p:sp>
      <p:sp>
        <p:nvSpPr>
          <p:cNvPr id="3" name="Content Placeholder 2"/>
          <p:cNvSpPr>
            <a:spLocks noGrp="1"/>
          </p:cNvSpPr>
          <p:nvPr>
            <p:ph idx="1"/>
          </p:nvPr>
        </p:nvSpPr>
        <p:spPr/>
        <p:txBody>
          <a:bodyPr>
            <a:normAutofit fontScale="92500" lnSpcReduction="10000"/>
          </a:bodyPr>
          <a:lstStyle/>
          <a:p>
            <a:pPr algn="just"/>
            <a:r>
              <a:rPr lang="en-US" dirty="0"/>
              <a:t>UBND </a:t>
            </a:r>
            <a:r>
              <a:rPr lang="en-US" dirty="0" err="1"/>
              <a:t>cấp</a:t>
            </a:r>
            <a:r>
              <a:rPr lang="en-US" dirty="0"/>
              <a:t> </a:t>
            </a:r>
            <a:r>
              <a:rPr lang="en-US" dirty="0" err="1"/>
              <a:t>xã</a:t>
            </a:r>
            <a:r>
              <a:rPr lang="en-US" dirty="0"/>
              <a:t> </a:t>
            </a:r>
            <a:r>
              <a:rPr lang="en-US" dirty="0" err="1"/>
              <a:t>chủ</a:t>
            </a:r>
            <a:r>
              <a:rPr lang="en-US" dirty="0"/>
              <a:t> </a:t>
            </a:r>
            <a:r>
              <a:rPr lang="en-US" dirty="0" err="1"/>
              <a:t>trì</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nhiệm</a:t>
            </a:r>
            <a:r>
              <a:rPr lang="en-US" dirty="0"/>
              <a:t> </a:t>
            </a:r>
            <a:r>
              <a:rPr lang="en-US" dirty="0" err="1"/>
              <a:t>vụ</a:t>
            </a:r>
            <a:r>
              <a:rPr lang="en-US" dirty="0"/>
              <a:t>, </a:t>
            </a:r>
            <a:r>
              <a:rPr lang="en-US" dirty="0" err="1"/>
              <a:t>công</a:t>
            </a:r>
            <a:r>
              <a:rPr lang="en-US" dirty="0"/>
              <a:t> </a:t>
            </a:r>
            <a:r>
              <a:rPr lang="en-US" dirty="0" err="1"/>
              <a:t>việc</a:t>
            </a:r>
            <a:r>
              <a:rPr lang="en-US" dirty="0"/>
              <a:t>:</a:t>
            </a:r>
          </a:p>
          <a:p>
            <a:pPr algn="just"/>
            <a:r>
              <a:rPr lang="en-US" dirty="0"/>
              <a:t>+ </a:t>
            </a:r>
            <a:r>
              <a:rPr lang="en-US" dirty="0" err="1"/>
              <a:t>Tự</a:t>
            </a:r>
            <a:r>
              <a:rPr lang="en-US" dirty="0"/>
              <a:t> </a:t>
            </a:r>
            <a:r>
              <a:rPr lang="en-US" dirty="0" err="1"/>
              <a:t>chấm</a:t>
            </a:r>
            <a:r>
              <a:rPr lang="en-US" dirty="0"/>
              <a:t> </a:t>
            </a:r>
            <a:r>
              <a:rPr lang="en-US" dirty="0" err="1"/>
              <a:t>điểm</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tiêu</a:t>
            </a:r>
            <a:r>
              <a:rPr lang="en-US" dirty="0"/>
              <a:t> </a:t>
            </a:r>
            <a:r>
              <a:rPr lang="en-US" dirty="0" err="1"/>
              <a:t>chí</a:t>
            </a:r>
            <a:r>
              <a:rPr lang="en-US" dirty="0"/>
              <a:t>, </a:t>
            </a:r>
            <a:r>
              <a:rPr lang="en-US" dirty="0" err="1"/>
              <a:t>chỉ</a:t>
            </a:r>
            <a:r>
              <a:rPr lang="en-US" dirty="0"/>
              <a:t> </a:t>
            </a:r>
            <a:r>
              <a:rPr lang="en-US" dirty="0" err="1"/>
              <a:t>tiêu</a:t>
            </a:r>
            <a:r>
              <a:rPr lang="en-US" dirty="0"/>
              <a:t>;</a:t>
            </a:r>
          </a:p>
          <a:p>
            <a:pPr algn="just"/>
            <a:r>
              <a:rPr lang="en-US" dirty="0"/>
              <a:t>+ </a:t>
            </a:r>
            <a:r>
              <a:rPr lang="en-US" dirty="0" err="1"/>
              <a:t>Xây</a:t>
            </a:r>
            <a:r>
              <a:rPr lang="en-US" dirty="0"/>
              <a:t> </a:t>
            </a:r>
            <a:r>
              <a:rPr lang="en-US" dirty="0" err="1"/>
              <a:t>dựng</a:t>
            </a:r>
            <a:r>
              <a:rPr lang="en-US" dirty="0"/>
              <a:t> </a:t>
            </a:r>
            <a:r>
              <a:rPr lang="en-US" dirty="0" err="1"/>
              <a:t>các</a:t>
            </a:r>
            <a:r>
              <a:rPr lang="en-US" dirty="0"/>
              <a:t> </a:t>
            </a:r>
            <a:r>
              <a:rPr lang="en-US" dirty="0" err="1"/>
              <a:t>báo</a:t>
            </a:r>
            <a:r>
              <a:rPr lang="en-US" dirty="0"/>
              <a:t> </a:t>
            </a:r>
            <a:r>
              <a:rPr lang="en-US" dirty="0" err="1"/>
              <a:t>cáo</a:t>
            </a:r>
            <a:r>
              <a:rPr lang="en-US" dirty="0"/>
              <a:t>, </a:t>
            </a:r>
            <a:r>
              <a:rPr lang="en-US" dirty="0" err="1"/>
              <a:t>tài</a:t>
            </a:r>
            <a:r>
              <a:rPr lang="en-US" dirty="0"/>
              <a:t> </a:t>
            </a:r>
            <a:r>
              <a:rPr lang="en-US" dirty="0" err="1"/>
              <a:t>liệu</a:t>
            </a:r>
            <a:r>
              <a:rPr lang="en-US" dirty="0"/>
              <a:t> </a:t>
            </a:r>
            <a:r>
              <a:rPr lang="en-US" dirty="0" err="1"/>
              <a:t>về</a:t>
            </a:r>
            <a:r>
              <a:rPr lang="en-US" dirty="0"/>
              <a:t> </a:t>
            </a:r>
            <a:r>
              <a:rPr lang="en-US" dirty="0" err="1"/>
              <a:t>kết</a:t>
            </a:r>
            <a:r>
              <a:rPr lang="en-US" dirty="0"/>
              <a:t> </a:t>
            </a:r>
            <a:r>
              <a:rPr lang="en-US" dirty="0" err="1"/>
              <a:t>quả</a:t>
            </a:r>
            <a:r>
              <a:rPr lang="en-US" dirty="0"/>
              <a:t> </a:t>
            </a:r>
            <a:r>
              <a:rPr lang="en-US" dirty="0" err="1"/>
              <a:t>tự</a:t>
            </a:r>
            <a:r>
              <a:rPr lang="en-US" dirty="0"/>
              <a:t> </a:t>
            </a:r>
            <a:r>
              <a:rPr lang="en-US" dirty="0" err="1"/>
              <a:t>đánh</a:t>
            </a:r>
            <a:r>
              <a:rPr lang="en-US" dirty="0"/>
              <a:t> </a:t>
            </a:r>
            <a:r>
              <a:rPr lang="en-US" dirty="0" err="1"/>
              <a:t>giá</a:t>
            </a:r>
            <a:r>
              <a:rPr lang="en-US" dirty="0"/>
              <a:t>;</a:t>
            </a:r>
          </a:p>
          <a:p>
            <a:pPr algn="just"/>
            <a:r>
              <a:rPr lang="en-US" dirty="0"/>
              <a:t>+ </a:t>
            </a:r>
            <a:r>
              <a:rPr lang="en-US" dirty="0" err="1"/>
              <a:t>Niêm</a:t>
            </a:r>
            <a:r>
              <a:rPr lang="en-US" dirty="0"/>
              <a:t> </a:t>
            </a:r>
            <a:r>
              <a:rPr lang="en-US" dirty="0" err="1"/>
              <a:t>yết</a:t>
            </a:r>
            <a:r>
              <a:rPr lang="en-US" dirty="0"/>
              <a:t> </a:t>
            </a:r>
            <a:r>
              <a:rPr lang="en-US" dirty="0" err="1"/>
              <a:t>công</a:t>
            </a:r>
            <a:r>
              <a:rPr lang="en-US" dirty="0"/>
              <a:t> </a:t>
            </a:r>
            <a:r>
              <a:rPr lang="en-US" dirty="0" err="1"/>
              <a:t>khai</a:t>
            </a:r>
            <a:r>
              <a:rPr lang="en-US" dirty="0"/>
              <a:t> </a:t>
            </a:r>
            <a:r>
              <a:rPr lang="en-US" dirty="0" err="1"/>
              <a:t>kết</a:t>
            </a:r>
            <a:r>
              <a:rPr lang="en-US" dirty="0"/>
              <a:t> </a:t>
            </a:r>
            <a:r>
              <a:rPr lang="en-US" dirty="0" err="1"/>
              <a:t>quả</a:t>
            </a:r>
            <a:r>
              <a:rPr lang="en-US" dirty="0"/>
              <a:t> </a:t>
            </a:r>
            <a:r>
              <a:rPr lang="en-US" dirty="0" err="1"/>
              <a:t>tự</a:t>
            </a:r>
            <a:r>
              <a:rPr lang="en-US" dirty="0"/>
              <a:t> </a:t>
            </a:r>
            <a:r>
              <a:rPr lang="en-US" dirty="0" err="1"/>
              <a:t>chấm</a:t>
            </a:r>
            <a:r>
              <a:rPr lang="en-US" dirty="0"/>
              <a:t> </a:t>
            </a:r>
            <a:r>
              <a:rPr lang="en-US" dirty="0" err="1"/>
              <a:t>điểm</a:t>
            </a:r>
            <a:r>
              <a:rPr lang="en-US" dirty="0"/>
              <a:t>, </a:t>
            </a:r>
            <a:r>
              <a:rPr lang="en-US" dirty="0" err="1"/>
              <a:t>đánh</a:t>
            </a:r>
            <a:r>
              <a:rPr lang="en-US" dirty="0"/>
              <a:t> </a:t>
            </a:r>
            <a:r>
              <a:rPr lang="en-US" dirty="0" err="1"/>
              <a:t>giá</a:t>
            </a:r>
            <a:r>
              <a:rPr lang="en-US" dirty="0"/>
              <a:t> </a:t>
            </a:r>
            <a:r>
              <a:rPr lang="en-US" dirty="0" err="1"/>
              <a:t>để</a:t>
            </a:r>
            <a:r>
              <a:rPr lang="en-US" dirty="0"/>
              <a:t> </a:t>
            </a:r>
            <a:r>
              <a:rPr lang="en-US" dirty="0" err="1"/>
              <a:t>Nhân</a:t>
            </a:r>
            <a:r>
              <a:rPr lang="en-US" dirty="0"/>
              <a:t> </a:t>
            </a:r>
            <a:r>
              <a:rPr lang="en-US" dirty="0" err="1"/>
              <a:t>dân</a:t>
            </a:r>
            <a:r>
              <a:rPr lang="en-US" dirty="0"/>
              <a:t>, </a:t>
            </a:r>
            <a:r>
              <a:rPr lang="en-US" dirty="0" err="1"/>
              <a:t>cơ</a:t>
            </a:r>
            <a:r>
              <a:rPr lang="en-US" dirty="0"/>
              <a:t> </a:t>
            </a:r>
            <a:r>
              <a:rPr lang="en-US" dirty="0" err="1"/>
              <a:t>quan</a:t>
            </a:r>
            <a:r>
              <a:rPr lang="en-US" dirty="0"/>
              <a:t>, </a:t>
            </a:r>
            <a:r>
              <a:rPr lang="en-US" dirty="0" err="1"/>
              <a:t>tổ</a:t>
            </a:r>
            <a:r>
              <a:rPr lang="en-US" dirty="0"/>
              <a:t> </a:t>
            </a:r>
            <a:r>
              <a:rPr lang="en-US" dirty="0" err="1"/>
              <a:t>chức</a:t>
            </a:r>
            <a:r>
              <a:rPr lang="en-US" dirty="0"/>
              <a:t>, </a:t>
            </a:r>
            <a:r>
              <a:rPr lang="en-US" dirty="0" err="1"/>
              <a:t>cá</a:t>
            </a:r>
            <a:r>
              <a:rPr lang="en-US" dirty="0"/>
              <a:t> </a:t>
            </a:r>
            <a:r>
              <a:rPr lang="en-US" dirty="0" err="1"/>
              <a:t>nhân</a:t>
            </a:r>
            <a:r>
              <a:rPr lang="en-US" dirty="0"/>
              <a:t> </a:t>
            </a:r>
            <a:r>
              <a:rPr lang="en-US" dirty="0" err="1"/>
              <a:t>có</a:t>
            </a:r>
            <a:r>
              <a:rPr lang="en-US" dirty="0"/>
              <a:t> ý </a:t>
            </a:r>
            <a:r>
              <a:rPr lang="en-US" dirty="0" err="1"/>
              <a:t>kiến</a:t>
            </a:r>
            <a:r>
              <a:rPr lang="en-US" dirty="0"/>
              <a:t>;</a:t>
            </a:r>
          </a:p>
          <a:p>
            <a:pPr algn="just"/>
            <a:r>
              <a:rPr lang="en-US" dirty="0"/>
              <a:t>+ </a:t>
            </a:r>
            <a:r>
              <a:rPr lang="en-US" dirty="0" err="1"/>
              <a:t>Tổ</a:t>
            </a:r>
            <a:r>
              <a:rPr lang="en-US" dirty="0"/>
              <a:t> </a:t>
            </a:r>
            <a:r>
              <a:rPr lang="en-US" dirty="0" err="1"/>
              <a:t>chức</a:t>
            </a:r>
            <a:r>
              <a:rPr lang="en-US" dirty="0"/>
              <a:t> </a:t>
            </a:r>
            <a:r>
              <a:rPr lang="en-US" dirty="0" err="1"/>
              <a:t>cuộc</a:t>
            </a:r>
            <a:r>
              <a:rPr lang="en-US" dirty="0"/>
              <a:t> </a:t>
            </a:r>
            <a:r>
              <a:rPr lang="en-US" dirty="0" err="1"/>
              <a:t>họp</a:t>
            </a:r>
            <a:r>
              <a:rPr lang="en-US" dirty="0"/>
              <a:t>  </a:t>
            </a:r>
            <a:r>
              <a:rPr lang="en-US" dirty="0" err="1"/>
              <a:t>đánh</a:t>
            </a:r>
            <a:r>
              <a:rPr lang="en-US" dirty="0"/>
              <a:t> </a:t>
            </a:r>
            <a:r>
              <a:rPr lang="en-US" dirty="0" err="1"/>
              <a:t>giá</a:t>
            </a:r>
            <a:r>
              <a:rPr lang="en-US" dirty="0"/>
              <a:t>, </a:t>
            </a:r>
            <a:r>
              <a:rPr lang="en-US" dirty="0" err="1"/>
              <a:t>thống</a:t>
            </a:r>
            <a:r>
              <a:rPr lang="en-US" dirty="0"/>
              <a:t> </a:t>
            </a:r>
            <a:r>
              <a:rPr lang="en-US" dirty="0" err="1"/>
              <a:t>nhất</a:t>
            </a:r>
            <a:r>
              <a:rPr lang="en-US" dirty="0"/>
              <a:t> </a:t>
            </a:r>
            <a:r>
              <a:rPr lang="en-US" dirty="0" err="1"/>
              <a:t>về</a:t>
            </a:r>
            <a:r>
              <a:rPr lang="en-US" dirty="0"/>
              <a:t> </a:t>
            </a:r>
            <a:r>
              <a:rPr lang="en-US" dirty="0" err="1"/>
              <a:t>kết</a:t>
            </a:r>
            <a:r>
              <a:rPr lang="en-US" dirty="0"/>
              <a:t> </a:t>
            </a:r>
            <a:r>
              <a:rPr lang="en-US" dirty="0" err="1"/>
              <a:t>quả</a:t>
            </a:r>
            <a:r>
              <a:rPr lang="en-US" dirty="0"/>
              <a:t> </a:t>
            </a:r>
            <a:r>
              <a:rPr lang="en-US" dirty="0" err="1"/>
              <a:t>tự</a:t>
            </a:r>
            <a:r>
              <a:rPr lang="en-US" dirty="0"/>
              <a:t> </a:t>
            </a:r>
            <a:r>
              <a:rPr lang="en-US" dirty="0" err="1"/>
              <a:t>đánh</a:t>
            </a:r>
            <a:r>
              <a:rPr lang="en-US" dirty="0"/>
              <a:t> </a:t>
            </a:r>
            <a:r>
              <a:rPr lang="en-US" dirty="0" err="1"/>
              <a:t>giá</a:t>
            </a:r>
            <a:r>
              <a:rPr lang="en-US" dirty="0"/>
              <a:t>;</a:t>
            </a:r>
          </a:p>
          <a:p>
            <a:pPr algn="just"/>
            <a:r>
              <a:rPr lang="en-US" dirty="0"/>
              <a:t>+ </a:t>
            </a:r>
            <a:r>
              <a:rPr lang="en-US" dirty="0" err="1"/>
              <a:t>Lập</a:t>
            </a:r>
            <a:r>
              <a:rPr lang="en-US" dirty="0"/>
              <a:t> </a:t>
            </a:r>
            <a:r>
              <a:rPr lang="en-US" dirty="0" err="1"/>
              <a:t>và</a:t>
            </a:r>
            <a:r>
              <a:rPr lang="en-US" dirty="0"/>
              <a:t> </a:t>
            </a:r>
            <a:r>
              <a:rPr lang="en-US" dirty="0" err="1"/>
              <a:t>gửi</a:t>
            </a:r>
            <a:r>
              <a:rPr lang="en-US" dirty="0"/>
              <a:t> </a:t>
            </a:r>
            <a:r>
              <a:rPr lang="en-US" dirty="0" err="1"/>
              <a:t>hồ</a:t>
            </a:r>
            <a:r>
              <a:rPr lang="en-US" dirty="0"/>
              <a:t> </a:t>
            </a:r>
            <a:r>
              <a:rPr lang="en-US" dirty="0" err="1"/>
              <a:t>sơ</a:t>
            </a:r>
            <a:r>
              <a:rPr lang="en-US" dirty="0"/>
              <a:t> </a:t>
            </a:r>
            <a:r>
              <a:rPr lang="en-US" dirty="0" err="1"/>
              <a:t>đề</a:t>
            </a:r>
            <a:r>
              <a:rPr lang="en-US" dirty="0"/>
              <a:t> </a:t>
            </a:r>
            <a:r>
              <a:rPr lang="en-US" dirty="0" err="1"/>
              <a:t>nghị</a:t>
            </a:r>
            <a:r>
              <a:rPr lang="en-US" dirty="0"/>
              <a:t> </a:t>
            </a:r>
            <a:r>
              <a:rPr lang="en-US" dirty="0" err="1"/>
              <a:t>công</a:t>
            </a:r>
            <a:r>
              <a:rPr lang="en-US" dirty="0"/>
              <a:t> </a:t>
            </a:r>
            <a:r>
              <a:rPr lang="en-US" dirty="0" err="1"/>
              <a:t>nhận</a:t>
            </a:r>
            <a:r>
              <a:rPr lang="en-US" dirty="0"/>
              <a:t> </a:t>
            </a:r>
            <a:r>
              <a:rPr lang="en-US" dirty="0" err="1"/>
              <a:t>đạt</a:t>
            </a:r>
            <a:r>
              <a:rPr lang="en-US" dirty="0"/>
              <a:t> </a:t>
            </a:r>
            <a:r>
              <a:rPr lang="en-US" dirty="0" err="1"/>
              <a:t>chuẩn</a:t>
            </a:r>
            <a:r>
              <a:rPr lang="en-US" dirty="0"/>
              <a:t> TCPL </a:t>
            </a:r>
            <a:r>
              <a:rPr lang="en-US" dirty="0" err="1"/>
              <a:t>nếu</a:t>
            </a:r>
            <a:r>
              <a:rPr lang="en-US" dirty="0"/>
              <a:t> </a:t>
            </a:r>
            <a:r>
              <a:rPr lang="en-US" dirty="0" err="1"/>
              <a:t>đáp</a:t>
            </a:r>
            <a:r>
              <a:rPr lang="en-US" dirty="0"/>
              <a:t> </a:t>
            </a:r>
            <a:r>
              <a:rPr lang="en-US" dirty="0" err="1"/>
              <a:t>ứng</a:t>
            </a:r>
            <a:r>
              <a:rPr lang="en-US" dirty="0"/>
              <a:t> </a:t>
            </a:r>
            <a:r>
              <a:rPr lang="en-US" dirty="0" err="1"/>
              <a:t>đầy</a:t>
            </a:r>
            <a:r>
              <a:rPr lang="en-US" dirty="0"/>
              <a:t> </a:t>
            </a:r>
            <a:r>
              <a:rPr lang="en-US" dirty="0" err="1"/>
              <a:t>đủ</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theo</a:t>
            </a:r>
            <a:r>
              <a:rPr lang="en-US" dirty="0"/>
              <a:t> </a:t>
            </a:r>
            <a:r>
              <a:rPr lang="en-US" dirty="0" err="1"/>
              <a:t>quy</a:t>
            </a:r>
            <a:r>
              <a:rPr lang="en-US" dirty="0"/>
              <a:t> </a:t>
            </a:r>
            <a:r>
              <a:rPr lang="en-US" dirty="0" err="1"/>
              <a:t>định</a:t>
            </a:r>
            <a:endParaRPr lang="en-US" dirty="0"/>
          </a:p>
          <a:p>
            <a:pPr algn="just"/>
            <a:endParaRPr lang="en-US" dirty="0"/>
          </a:p>
          <a:p>
            <a:pPr algn="just"/>
            <a:endParaRPr lang="en-US" dirty="0"/>
          </a:p>
        </p:txBody>
      </p:sp>
    </p:spTree>
    <p:extLst>
      <p:ext uri="{BB962C8B-B14F-4D97-AF65-F5344CB8AC3E}">
        <p14:creationId xmlns:p14="http://schemas.microsoft.com/office/powerpoint/2010/main" val="3392593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Thời</a:t>
            </a:r>
            <a:r>
              <a:rPr lang="en-US" dirty="0"/>
              <a:t> </a:t>
            </a:r>
            <a:r>
              <a:rPr lang="en-US" dirty="0" err="1"/>
              <a:t>hạn</a:t>
            </a:r>
            <a:r>
              <a:rPr lang="en-US" dirty="0"/>
              <a:t> </a:t>
            </a:r>
            <a:r>
              <a:rPr lang="en-US" dirty="0" err="1"/>
              <a:t>hoàn</a:t>
            </a:r>
            <a:r>
              <a:rPr lang="en-US" dirty="0"/>
              <a:t> </a:t>
            </a:r>
            <a:r>
              <a:rPr lang="en-US" dirty="0" err="1"/>
              <a:t>thành</a:t>
            </a:r>
            <a:r>
              <a:rPr lang="en-US" dirty="0"/>
              <a:t>: </a:t>
            </a:r>
            <a:r>
              <a:rPr lang="en-US" dirty="0" err="1"/>
              <a:t>trước</a:t>
            </a:r>
            <a:r>
              <a:rPr lang="en-US" dirty="0"/>
              <a:t> </a:t>
            </a:r>
            <a:r>
              <a:rPr lang="en-US" dirty="0" err="1"/>
              <a:t>ngày</a:t>
            </a:r>
            <a:r>
              <a:rPr lang="en-US" dirty="0"/>
              <a:t> 10/1 </a:t>
            </a:r>
            <a:r>
              <a:rPr lang="en-US" dirty="0" err="1"/>
              <a:t>của</a:t>
            </a:r>
            <a:r>
              <a:rPr lang="en-US" dirty="0"/>
              <a:t> </a:t>
            </a:r>
            <a:r>
              <a:rPr lang="en-US" dirty="0" err="1"/>
              <a:t>năm</a:t>
            </a:r>
            <a:r>
              <a:rPr lang="en-US" dirty="0"/>
              <a:t> </a:t>
            </a:r>
            <a:r>
              <a:rPr lang="en-US" dirty="0" err="1"/>
              <a:t>liền</a:t>
            </a:r>
            <a:r>
              <a:rPr lang="en-US" dirty="0"/>
              <a:t> </a:t>
            </a:r>
            <a:r>
              <a:rPr lang="en-US" dirty="0" err="1"/>
              <a:t>kề</a:t>
            </a:r>
            <a:r>
              <a:rPr lang="en-US" dirty="0"/>
              <a:t> </a:t>
            </a:r>
            <a:r>
              <a:rPr lang="en-US" dirty="0" err="1"/>
              <a:t>sau</a:t>
            </a:r>
            <a:r>
              <a:rPr lang="en-US" dirty="0"/>
              <a:t> </a:t>
            </a:r>
            <a:r>
              <a:rPr lang="en-US" dirty="0" err="1"/>
              <a:t>năm</a:t>
            </a:r>
            <a:r>
              <a:rPr lang="en-US" dirty="0"/>
              <a:t> </a:t>
            </a:r>
            <a:r>
              <a:rPr lang="en-US" dirty="0" err="1"/>
              <a:t>đánh</a:t>
            </a:r>
            <a:r>
              <a:rPr lang="en-US" dirty="0"/>
              <a:t> </a:t>
            </a:r>
            <a:r>
              <a:rPr lang="en-US" dirty="0" err="1"/>
              <a:t>giá</a:t>
            </a:r>
            <a:r>
              <a:rPr lang="en-US" dirty="0"/>
              <a:t> (</a:t>
            </a:r>
            <a:r>
              <a:rPr lang="en-US" dirty="0" err="1"/>
              <a:t>Quy</a:t>
            </a:r>
            <a:r>
              <a:rPr lang="en-US" dirty="0"/>
              <a:t> </a:t>
            </a:r>
            <a:r>
              <a:rPr lang="en-US" dirty="0" err="1"/>
              <a:t>định</a:t>
            </a:r>
            <a:r>
              <a:rPr lang="en-US" dirty="0"/>
              <a:t> </a:t>
            </a:r>
            <a:r>
              <a:rPr lang="en-US" dirty="0" err="1"/>
              <a:t>cũ</a:t>
            </a:r>
            <a:r>
              <a:rPr lang="en-US" dirty="0"/>
              <a:t> </a:t>
            </a:r>
            <a:r>
              <a:rPr lang="en-US" dirty="0" err="1"/>
              <a:t>là</a:t>
            </a:r>
            <a:r>
              <a:rPr lang="en-US" dirty="0"/>
              <a:t> </a:t>
            </a:r>
            <a:r>
              <a:rPr lang="vi-VN" dirty="0"/>
              <a:t>trước ngày 05</a:t>
            </a:r>
            <a:r>
              <a:rPr lang="en-US" dirty="0"/>
              <a:t>/</a:t>
            </a:r>
            <a:r>
              <a:rPr lang="vi-VN" dirty="0"/>
              <a:t>01 của năm liền kề sau năm đánh giá</a:t>
            </a:r>
            <a:r>
              <a:rPr lang="en-US" dirty="0"/>
              <a:t>)</a:t>
            </a:r>
            <a:r>
              <a:rPr lang="vi-VN" dirty="0"/>
              <a:t>.</a:t>
            </a:r>
            <a:endParaRPr lang="en-US" dirty="0"/>
          </a:p>
          <a:p>
            <a:endParaRPr lang="en-US" dirty="0"/>
          </a:p>
        </p:txBody>
      </p:sp>
    </p:spTree>
    <p:extLst>
      <p:ext uri="{BB962C8B-B14F-4D97-AF65-F5344CB8AC3E}">
        <p14:creationId xmlns:p14="http://schemas.microsoft.com/office/powerpoint/2010/main" val="2223058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Hồ</a:t>
            </a:r>
            <a:r>
              <a:rPr lang="en-US" dirty="0"/>
              <a:t> </a:t>
            </a:r>
            <a:r>
              <a:rPr lang="en-US" dirty="0" err="1"/>
              <a:t>sơ</a:t>
            </a:r>
            <a:r>
              <a:rPr lang="en-US" dirty="0"/>
              <a:t> </a:t>
            </a:r>
            <a:r>
              <a:rPr lang="en-US" dirty="0" err="1"/>
              <a:t>đề</a:t>
            </a:r>
            <a:r>
              <a:rPr lang="en-US" dirty="0"/>
              <a:t> </a:t>
            </a:r>
            <a:r>
              <a:rPr lang="en-US" dirty="0" err="1"/>
              <a:t>nghị</a:t>
            </a:r>
            <a:r>
              <a:rPr lang="en-US" dirty="0"/>
              <a:t> </a:t>
            </a:r>
            <a:r>
              <a:rPr lang="en-US" dirty="0" err="1"/>
              <a:t>công</a:t>
            </a:r>
            <a:r>
              <a:rPr lang="en-US" dirty="0"/>
              <a:t> </a:t>
            </a:r>
            <a:r>
              <a:rPr lang="en-US" dirty="0" err="1"/>
              <a:t>nhận</a:t>
            </a:r>
            <a:r>
              <a:rPr lang="en-US" dirty="0"/>
              <a:t>:</a:t>
            </a:r>
          </a:p>
        </p:txBody>
      </p:sp>
      <p:sp>
        <p:nvSpPr>
          <p:cNvPr id="3" name="Content Placeholder 2"/>
          <p:cNvSpPr>
            <a:spLocks noGrp="1"/>
          </p:cNvSpPr>
          <p:nvPr>
            <p:ph idx="1"/>
          </p:nvPr>
        </p:nvSpPr>
        <p:spPr/>
        <p:txBody>
          <a:bodyPr>
            <a:normAutofit lnSpcReduction="10000"/>
          </a:bodyPr>
          <a:lstStyle/>
          <a:p>
            <a:pPr algn="just"/>
            <a:r>
              <a:rPr lang="vi-VN" dirty="0"/>
              <a:t>Hồ sơ đề nghị công nhận xã, phường, thị trấn đạt chuẩn tiếp cận pháp luật bao gồm:</a:t>
            </a:r>
            <a:endParaRPr lang="en-US" dirty="0"/>
          </a:p>
          <a:p>
            <a:pPr algn="just"/>
            <a:r>
              <a:rPr lang="vi-VN" dirty="0"/>
              <a:t>a) Báo cáo đánh giá kết quả đạt chuẩn tiếp cận pháp luật; </a:t>
            </a:r>
            <a:endParaRPr lang="en-US" dirty="0"/>
          </a:p>
          <a:p>
            <a:pPr algn="just"/>
            <a:r>
              <a:rPr lang="vi-VN" dirty="0"/>
              <a:t>b) Bản tổng hợp điểm số của các tiêu chí, chỉ tiêu; </a:t>
            </a:r>
            <a:endParaRPr lang="en-US" dirty="0"/>
          </a:p>
          <a:p>
            <a:pPr algn="just"/>
            <a:r>
              <a:rPr lang="vi-VN" dirty="0"/>
              <a:t>c) Bản tổng hợp, tiếp thu, giải trình ý kiến của tổ chức, cá nhân về kết quả tự đánh giá, chấm điểm các tiêu chí, chỉ tiêu (nếu có);</a:t>
            </a:r>
            <a:endParaRPr lang="en-US" dirty="0"/>
          </a:p>
          <a:p>
            <a:pPr algn="just"/>
            <a:r>
              <a:rPr lang="vi-VN" dirty="0"/>
              <a:t>d) Văn bản đề nghị công nhận xã, phường, thị trấn đạt chuẩn tiếp cận pháp luật; </a:t>
            </a:r>
            <a:endParaRPr lang="en-US" dirty="0"/>
          </a:p>
          <a:p>
            <a:pPr algn="just"/>
            <a:r>
              <a:rPr lang="vi-VN" dirty="0"/>
              <a:t>đ) Các tài liệu khác có liên quan (nếu có).</a:t>
            </a:r>
            <a:endParaRPr lang="en-US" dirty="0"/>
          </a:p>
          <a:p>
            <a:pPr algn="just"/>
            <a:endParaRPr lang="en-US" dirty="0"/>
          </a:p>
        </p:txBody>
      </p:sp>
    </p:spTree>
    <p:extLst>
      <p:ext uri="{BB962C8B-B14F-4D97-AF65-F5344CB8AC3E}">
        <p14:creationId xmlns:p14="http://schemas.microsoft.com/office/powerpoint/2010/main" val="1151397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TRÌNH TỰ, THỦ TỤC ĐÁNH GIÁ, THẨM ĐỊNH CÔNG NHẬN TẠI CẤP HUYỆN</a:t>
            </a:r>
          </a:p>
        </p:txBody>
      </p:sp>
      <p:sp>
        <p:nvSpPr>
          <p:cNvPr id="3" name="Content Placeholder 2"/>
          <p:cNvSpPr>
            <a:spLocks noGrp="1"/>
          </p:cNvSpPr>
          <p:nvPr>
            <p:ph idx="1"/>
          </p:nvPr>
        </p:nvSpPr>
        <p:spPr/>
        <p:txBody>
          <a:bodyPr>
            <a:normAutofit fontScale="92500" lnSpcReduction="10000"/>
          </a:bodyPr>
          <a:lstStyle/>
          <a:p>
            <a:r>
              <a:rPr lang="en-US" dirty="0" err="1"/>
              <a:t>Giao</a:t>
            </a:r>
            <a:r>
              <a:rPr lang="en-US" dirty="0"/>
              <a:t> </a:t>
            </a:r>
            <a:r>
              <a:rPr lang="en-US" dirty="0" err="1"/>
              <a:t>Phòng</a:t>
            </a:r>
            <a:r>
              <a:rPr lang="en-US" dirty="0"/>
              <a:t> </a:t>
            </a:r>
            <a:r>
              <a:rPr lang="en-US" dirty="0" err="1"/>
              <a:t>Tư</a:t>
            </a:r>
            <a:r>
              <a:rPr lang="en-US" dirty="0"/>
              <a:t> </a:t>
            </a:r>
            <a:r>
              <a:rPr lang="en-US" dirty="0" err="1"/>
              <a:t>pháp</a:t>
            </a:r>
            <a:r>
              <a:rPr lang="en-US" dirty="0"/>
              <a:t> </a:t>
            </a:r>
            <a:r>
              <a:rPr lang="en-US" dirty="0" err="1"/>
              <a:t>rà</a:t>
            </a:r>
            <a:r>
              <a:rPr lang="en-US" dirty="0"/>
              <a:t> </a:t>
            </a:r>
            <a:r>
              <a:rPr lang="en-US" dirty="0" err="1"/>
              <a:t>soát</a:t>
            </a:r>
            <a:r>
              <a:rPr lang="en-US" dirty="0"/>
              <a:t>, </a:t>
            </a:r>
            <a:r>
              <a:rPr lang="en-US" dirty="0" err="1"/>
              <a:t>kiểm</a:t>
            </a:r>
            <a:r>
              <a:rPr lang="en-US" dirty="0"/>
              <a:t> </a:t>
            </a:r>
            <a:r>
              <a:rPr lang="en-US" dirty="0" err="1"/>
              <a:t>tra</a:t>
            </a:r>
            <a:r>
              <a:rPr lang="en-US" dirty="0"/>
              <a:t> </a:t>
            </a:r>
            <a:r>
              <a:rPr lang="en-US" dirty="0" err="1"/>
              <a:t>hồ</a:t>
            </a:r>
            <a:r>
              <a:rPr lang="en-US" dirty="0"/>
              <a:t> </a:t>
            </a:r>
            <a:r>
              <a:rPr lang="en-US" dirty="0" err="1"/>
              <a:t>sơ</a:t>
            </a:r>
            <a:r>
              <a:rPr lang="en-US" dirty="0"/>
              <a:t> </a:t>
            </a:r>
            <a:r>
              <a:rPr lang="en-US" dirty="0" err="1"/>
              <a:t>đề</a:t>
            </a:r>
            <a:r>
              <a:rPr lang="en-US" dirty="0"/>
              <a:t> </a:t>
            </a:r>
            <a:r>
              <a:rPr lang="en-US" dirty="0" err="1"/>
              <a:t>nghị</a:t>
            </a:r>
            <a:r>
              <a:rPr lang="en-US" dirty="0"/>
              <a:t> </a:t>
            </a:r>
            <a:r>
              <a:rPr lang="en-US" dirty="0" err="1"/>
              <a:t>công</a:t>
            </a:r>
            <a:r>
              <a:rPr lang="en-US" dirty="0"/>
              <a:t> </a:t>
            </a:r>
            <a:r>
              <a:rPr lang="en-US" dirty="0" err="1"/>
              <a:t>nhận</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a:p>
            <a:r>
              <a:rPr lang="en-US" dirty="0" err="1"/>
              <a:t>Thành</a:t>
            </a:r>
            <a:r>
              <a:rPr lang="en-US" dirty="0"/>
              <a:t> </a:t>
            </a:r>
            <a:r>
              <a:rPr lang="en-US" dirty="0" err="1"/>
              <a:t>lập</a:t>
            </a:r>
            <a:r>
              <a:rPr lang="en-US" dirty="0"/>
              <a:t> </a:t>
            </a:r>
            <a:r>
              <a:rPr lang="en-US" dirty="0" err="1"/>
              <a:t>Hội</a:t>
            </a:r>
            <a:r>
              <a:rPr lang="en-US" dirty="0"/>
              <a:t> </a:t>
            </a:r>
            <a:r>
              <a:rPr lang="en-US" dirty="0" err="1"/>
              <a:t>đồng</a:t>
            </a:r>
            <a:r>
              <a:rPr lang="en-US" dirty="0"/>
              <a:t> </a:t>
            </a:r>
            <a:r>
              <a:rPr lang="en-US" dirty="0" err="1"/>
              <a:t>đánh</a:t>
            </a:r>
            <a:r>
              <a:rPr lang="en-US" dirty="0"/>
              <a:t> </a:t>
            </a:r>
            <a:r>
              <a:rPr lang="en-US" dirty="0" err="1"/>
              <a:t>giá</a:t>
            </a:r>
            <a:r>
              <a:rPr lang="en-US" dirty="0"/>
              <a:t> </a:t>
            </a:r>
            <a:r>
              <a:rPr lang="en-US" dirty="0" err="1"/>
              <a:t>chuẩn</a:t>
            </a:r>
            <a:r>
              <a:rPr lang="en-US" dirty="0"/>
              <a:t> TCPL </a:t>
            </a:r>
            <a:r>
              <a:rPr lang="en-US" dirty="0" err="1"/>
              <a:t>và</a:t>
            </a:r>
            <a:r>
              <a:rPr lang="en-US" dirty="0"/>
              <a:t> </a:t>
            </a:r>
            <a:r>
              <a:rPr lang="en-US" dirty="0" err="1"/>
              <a:t>tổ</a:t>
            </a:r>
            <a:r>
              <a:rPr lang="en-US" dirty="0"/>
              <a:t> </a:t>
            </a:r>
            <a:r>
              <a:rPr lang="en-US" dirty="0" err="1"/>
              <a:t>chức</a:t>
            </a:r>
            <a:r>
              <a:rPr lang="en-US" dirty="0"/>
              <a:t> </a:t>
            </a:r>
            <a:r>
              <a:rPr lang="en-US" dirty="0" err="1"/>
              <a:t>phiên</a:t>
            </a:r>
            <a:r>
              <a:rPr lang="en-US" dirty="0"/>
              <a:t> </a:t>
            </a:r>
            <a:r>
              <a:rPr lang="en-US" dirty="0" err="1"/>
              <a:t>họp</a:t>
            </a:r>
            <a:r>
              <a:rPr lang="en-US" dirty="0"/>
              <a:t> </a:t>
            </a:r>
            <a:r>
              <a:rPr lang="en-US" dirty="0" err="1"/>
              <a:t>hoặc</a:t>
            </a:r>
            <a:r>
              <a:rPr lang="en-US" dirty="0"/>
              <a:t> </a:t>
            </a:r>
            <a:r>
              <a:rPr lang="en-US" dirty="0" err="1"/>
              <a:t>lấy</a:t>
            </a:r>
            <a:r>
              <a:rPr lang="en-US" dirty="0"/>
              <a:t> ý </a:t>
            </a:r>
            <a:r>
              <a:rPr lang="en-US" dirty="0" err="1"/>
              <a:t>kiến</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Hội</a:t>
            </a:r>
            <a:r>
              <a:rPr lang="en-US" dirty="0"/>
              <a:t> </a:t>
            </a:r>
            <a:r>
              <a:rPr lang="en-US" dirty="0" err="1"/>
              <a:t>đồng</a:t>
            </a:r>
            <a:r>
              <a:rPr lang="en-US" dirty="0"/>
              <a:t> </a:t>
            </a:r>
            <a:r>
              <a:rPr lang="en-US" dirty="0" err="1"/>
              <a:t>để</a:t>
            </a:r>
            <a:r>
              <a:rPr lang="en-US" dirty="0"/>
              <a:t> </a:t>
            </a:r>
            <a:r>
              <a:rPr lang="en-US" dirty="0" err="1"/>
              <a:t>tư</a:t>
            </a:r>
            <a:r>
              <a:rPr lang="en-US" dirty="0"/>
              <a:t> </a:t>
            </a:r>
            <a:r>
              <a:rPr lang="en-US" dirty="0" err="1"/>
              <a:t>vấn</a:t>
            </a:r>
            <a:r>
              <a:rPr lang="en-US" dirty="0"/>
              <a:t>, </a:t>
            </a:r>
            <a:r>
              <a:rPr lang="en-US" dirty="0" err="1"/>
              <a:t>thẩm</a:t>
            </a:r>
            <a:r>
              <a:rPr lang="en-US" dirty="0"/>
              <a:t> </a:t>
            </a:r>
            <a:r>
              <a:rPr lang="en-US" dirty="0" err="1"/>
              <a:t>định</a:t>
            </a:r>
            <a:r>
              <a:rPr lang="en-US" dirty="0"/>
              <a:t> </a:t>
            </a:r>
            <a:r>
              <a:rPr lang="en-US" dirty="0" err="1"/>
              <a:t>đề</a:t>
            </a:r>
            <a:r>
              <a:rPr lang="en-US" dirty="0"/>
              <a:t> </a:t>
            </a:r>
            <a:r>
              <a:rPr lang="en-US" dirty="0" err="1"/>
              <a:t>nghị</a:t>
            </a:r>
            <a:r>
              <a:rPr lang="en-US" dirty="0"/>
              <a:t> </a:t>
            </a:r>
            <a:r>
              <a:rPr lang="en-US" dirty="0" err="1"/>
              <a:t>công</a:t>
            </a:r>
            <a:r>
              <a:rPr lang="en-US" dirty="0"/>
              <a:t> </a:t>
            </a:r>
            <a:r>
              <a:rPr lang="en-US" dirty="0" err="1"/>
              <a:t>nhận</a:t>
            </a:r>
            <a:r>
              <a:rPr lang="en-US" dirty="0"/>
              <a:t> </a:t>
            </a:r>
            <a:r>
              <a:rPr lang="en-US" dirty="0" err="1"/>
              <a:t>xã</a:t>
            </a:r>
            <a:r>
              <a:rPr lang="en-US" dirty="0"/>
              <a:t>, </a:t>
            </a:r>
            <a:r>
              <a:rPr lang="en-US" dirty="0" err="1"/>
              <a:t>phường</a:t>
            </a:r>
            <a:r>
              <a:rPr lang="en-US" dirty="0"/>
              <a:t>, </a:t>
            </a:r>
            <a:r>
              <a:rPr lang="en-US" dirty="0" err="1"/>
              <a:t>thị</a:t>
            </a:r>
            <a:r>
              <a:rPr lang="en-US" dirty="0"/>
              <a:t> </a:t>
            </a:r>
            <a:r>
              <a:rPr lang="en-US" dirty="0" err="1"/>
              <a:t>trấn</a:t>
            </a:r>
            <a:r>
              <a:rPr lang="en-US" dirty="0"/>
              <a:t> </a:t>
            </a:r>
            <a:r>
              <a:rPr lang="en-US" dirty="0" err="1"/>
              <a:t>đạt</a:t>
            </a:r>
            <a:r>
              <a:rPr lang="en-US" dirty="0"/>
              <a:t> </a:t>
            </a:r>
            <a:r>
              <a:rPr lang="en-US" dirty="0" err="1"/>
              <a:t>chuẩn</a:t>
            </a:r>
            <a:r>
              <a:rPr lang="en-US" dirty="0"/>
              <a:t> TCPL;</a:t>
            </a:r>
          </a:p>
          <a:p>
            <a:r>
              <a:rPr lang="en-US" dirty="0" err="1"/>
              <a:t>Xem</a:t>
            </a:r>
            <a:r>
              <a:rPr lang="en-US" dirty="0"/>
              <a:t> </a:t>
            </a:r>
            <a:r>
              <a:rPr lang="en-US" dirty="0" err="1"/>
              <a:t>xét</a:t>
            </a:r>
            <a:r>
              <a:rPr lang="en-US" dirty="0"/>
              <a:t>, </a:t>
            </a:r>
            <a:r>
              <a:rPr lang="en-US" dirty="0" err="1"/>
              <a:t>quyết</a:t>
            </a:r>
            <a:r>
              <a:rPr lang="en-US" dirty="0"/>
              <a:t> </a:t>
            </a:r>
            <a:r>
              <a:rPr lang="en-US" dirty="0" err="1"/>
              <a:t>định</a:t>
            </a:r>
            <a:r>
              <a:rPr lang="en-US" dirty="0"/>
              <a:t> </a:t>
            </a:r>
            <a:r>
              <a:rPr lang="en-US" dirty="0" err="1"/>
              <a:t>công</a:t>
            </a:r>
            <a:r>
              <a:rPr lang="en-US" dirty="0"/>
              <a:t> </a:t>
            </a:r>
            <a:r>
              <a:rPr lang="en-US" dirty="0" err="1"/>
              <a:t>nhận</a:t>
            </a:r>
            <a:r>
              <a:rPr lang="en-US" dirty="0"/>
              <a:t> </a:t>
            </a:r>
            <a:r>
              <a:rPr lang="en-US" dirty="0" err="1"/>
              <a:t>xã</a:t>
            </a:r>
            <a:r>
              <a:rPr lang="en-US" dirty="0"/>
              <a:t>, </a:t>
            </a:r>
            <a:r>
              <a:rPr lang="en-US" dirty="0" err="1"/>
              <a:t>phường</a:t>
            </a:r>
            <a:r>
              <a:rPr lang="en-US" dirty="0"/>
              <a:t>, </a:t>
            </a:r>
            <a:r>
              <a:rPr lang="en-US" dirty="0" err="1"/>
              <a:t>thị</a:t>
            </a:r>
            <a:r>
              <a:rPr lang="en-US" dirty="0"/>
              <a:t> </a:t>
            </a:r>
            <a:r>
              <a:rPr lang="en-US" dirty="0" err="1"/>
              <a:t>trấn</a:t>
            </a:r>
            <a:r>
              <a:rPr lang="en-US" dirty="0"/>
              <a:t> </a:t>
            </a:r>
            <a:r>
              <a:rPr lang="en-US" dirty="0" err="1"/>
              <a:t>đạt</a:t>
            </a:r>
            <a:r>
              <a:rPr lang="en-US" dirty="0"/>
              <a:t> </a:t>
            </a:r>
            <a:r>
              <a:rPr lang="en-US" dirty="0" err="1"/>
              <a:t>chuẩn</a:t>
            </a:r>
            <a:r>
              <a:rPr lang="en-US" dirty="0"/>
              <a:t> TCPL;</a:t>
            </a:r>
          </a:p>
          <a:p>
            <a:r>
              <a:rPr lang="en-US" dirty="0" err="1"/>
              <a:t>Công</a:t>
            </a:r>
            <a:r>
              <a:rPr lang="en-US" dirty="0"/>
              <a:t> </a:t>
            </a:r>
            <a:r>
              <a:rPr lang="en-US" dirty="0" err="1"/>
              <a:t>bố</a:t>
            </a:r>
            <a:r>
              <a:rPr lang="en-US" dirty="0"/>
              <a:t> </a:t>
            </a:r>
            <a:r>
              <a:rPr lang="en-US" dirty="0" err="1"/>
              <a:t>kết</a:t>
            </a:r>
            <a:r>
              <a:rPr lang="en-US" dirty="0"/>
              <a:t> </a:t>
            </a:r>
            <a:r>
              <a:rPr lang="en-US" dirty="0" err="1"/>
              <a:t>quả</a:t>
            </a:r>
            <a:r>
              <a:rPr lang="en-US" dirty="0"/>
              <a:t> </a:t>
            </a:r>
            <a:r>
              <a:rPr lang="en-US" dirty="0" err="1"/>
              <a:t>trên</a:t>
            </a:r>
            <a:r>
              <a:rPr lang="en-US" dirty="0"/>
              <a:t> </a:t>
            </a:r>
            <a:r>
              <a:rPr lang="en-US" dirty="0" err="1"/>
              <a:t>Cổng</a:t>
            </a:r>
            <a:r>
              <a:rPr lang="en-US" dirty="0"/>
              <a:t> (</a:t>
            </a:r>
            <a:r>
              <a:rPr lang="en-US" dirty="0" err="1"/>
              <a:t>hoặc</a:t>
            </a:r>
            <a:r>
              <a:rPr lang="en-US" dirty="0"/>
              <a:t> </a:t>
            </a:r>
            <a:r>
              <a:rPr lang="en-US" dirty="0" err="1"/>
              <a:t>Trang</a:t>
            </a:r>
            <a:r>
              <a:rPr lang="en-US" dirty="0"/>
              <a:t>) </a:t>
            </a:r>
            <a:r>
              <a:rPr lang="en-US" dirty="0" err="1"/>
              <a:t>thông</a:t>
            </a:r>
            <a:r>
              <a:rPr lang="en-US" dirty="0"/>
              <a:t> tin </a:t>
            </a:r>
            <a:r>
              <a:rPr lang="en-US" dirty="0" err="1"/>
              <a:t>điện</a:t>
            </a:r>
            <a:r>
              <a:rPr lang="en-US" dirty="0"/>
              <a:t> </a:t>
            </a:r>
            <a:r>
              <a:rPr lang="en-US" dirty="0" err="1"/>
              <a:t>tử</a:t>
            </a:r>
            <a:r>
              <a:rPr lang="en-US" dirty="0"/>
              <a:t> </a:t>
            </a:r>
            <a:r>
              <a:rPr lang="en-US" dirty="0" err="1"/>
              <a:t>của</a:t>
            </a:r>
            <a:r>
              <a:rPr lang="en-US" dirty="0"/>
              <a:t> </a:t>
            </a:r>
            <a:r>
              <a:rPr lang="en-US" dirty="0" err="1"/>
              <a:t>cấp</a:t>
            </a:r>
            <a:r>
              <a:rPr lang="en-US" dirty="0"/>
              <a:t> </a:t>
            </a:r>
            <a:r>
              <a:rPr lang="en-US" dirty="0" err="1"/>
              <a:t>huyện</a:t>
            </a:r>
            <a:r>
              <a:rPr lang="en-US" dirty="0"/>
              <a:t>.</a:t>
            </a:r>
          </a:p>
          <a:p>
            <a:r>
              <a:rPr lang="en-US" dirty="0" err="1"/>
              <a:t>Thời</a:t>
            </a:r>
            <a:r>
              <a:rPr lang="en-US" dirty="0"/>
              <a:t> </a:t>
            </a:r>
            <a:r>
              <a:rPr lang="en-US" dirty="0" err="1"/>
              <a:t>hạn</a:t>
            </a:r>
            <a:r>
              <a:rPr lang="en-US" dirty="0"/>
              <a:t> </a:t>
            </a:r>
            <a:r>
              <a:rPr lang="en-US" dirty="0" err="1"/>
              <a:t>hoàn</a:t>
            </a:r>
            <a:r>
              <a:rPr lang="en-US" dirty="0"/>
              <a:t> </a:t>
            </a:r>
            <a:r>
              <a:rPr lang="en-US" dirty="0" err="1"/>
              <a:t>thành</a:t>
            </a:r>
            <a:r>
              <a:rPr lang="en-US" dirty="0"/>
              <a:t>: </a:t>
            </a:r>
            <a:r>
              <a:rPr lang="en-US" dirty="0" err="1"/>
              <a:t>trước</a:t>
            </a:r>
            <a:r>
              <a:rPr lang="en-US" dirty="0"/>
              <a:t> </a:t>
            </a:r>
            <a:r>
              <a:rPr lang="en-US" dirty="0" err="1"/>
              <a:t>ngày</a:t>
            </a:r>
            <a:r>
              <a:rPr lang="en-US" dirty="0"/>
              <a:t> 10/02 </a:t>
            </a:r>
            <a:r>
              <a:rPr lang="en-US" dirty="0" err="1"/>
              <a:t>của</a:t>
            </a:r>
            <a:r>
              <a:rPr lang="en-US" dirty="0"/>
              <a:t> </a:t>
            </a:r>
            <a:r>
              <a:rPr lang="en-US" dirty="0" err="1"/>
              <a:t>năm</a:t>
            </a:r>
            <a:r>
              <a:rPr lang="en-US" dirty="0"/>
              <a:t> </a:t>
            </a:r>
            <a:r>
              <a:rPr lang="en-US" dirty="0" err="1"/>
              <a:t>liền</a:t>
            </a:r>
            <a:r>
              <a:rPr lang="en-US" dirty="0"/>
              <a:t> </a:t>
            </a:r>
            <a:r>
              <a:rPr lang="en-US" dirty="0" err="1"/>
              <a:t>kề</a:t>
            </a:r>
            <a:r>
              <a:rPr lang="en-US" dirty="0"/>
              <a:t> </a:t>
            </a:r>
            <a:r>
              <a:rPr lang="en-US" dirty="0" err="1"/>
              <a:t>sau</a:t>
            </a:r>
            <a:r>
              <a:rPr lang="en-US" dirty="0"/>
              <a:t> </a:t>
            </a:r>
            <a:r>
              <a:rPr lang="en-US" dirty="0" err="1"/>
              <a:t>năm</a:t>
            </a:r>
            <a:r>
              <a:rPr lang="en-US" dirty="0"/>
              <a:t> </a:t>
            </a:r>
            <a:r>
              <a:rPr lang="en-US" dirty="0" err="1"/>
              <a:t>đánh</a:t>
            </a:r>
            <a:r>
              <a:rPr lang="en-US" dirty="0"/>
              <a:t> </a:t>
            </a:r>
            <a:r>
              <a:rPr lang="en-US" dirty="0" err="1"/>
              <a:t>giá</a:t>
            </a:r>
            <a:r>
              <a:rPr lang="en-US" dirty="0"/>
              <a:t>.</a:t>
            </a:r>
          </a:p>
        </p:txBody>
      </p:sp>
    </p:spTree>
    <p:extLst>
      <p:ext uri="{BB962C8B-B14F-4D97-AF65-F5344CB8AC3E}">
        <p14:creationId xmlns:p14="http://schemas.microsoft.com/office/powerpoint/2010/main" val="67207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NGUỒN LỰC THỰC HIỆN</a:t>
            </a:r>
          </a:p>
        </p:txBody>
      </p:sp>
      <p:sp>
        <p:nvSpPr>
          <p:cNvPr id="3" name="Content Placeholder 2"/>
          <p:cNvSpPr>
            <a:spLocks noGrp="1"/>
          </p:cNvSpPr>
          <p:nvPr>
            <p:ph idx="1"/>
          </p:nvPr>
        </p:nvSpPr>
        <p:spPr/>
        <p:txBody>
          <a:bodyPr/>
          <a:lstStyle/>
          <a:p>
            <a:r>
              <a:rPr lang="en-US" dirty="0" err="1"/>
              <a:t>Ngân</a:t>
            </a:r>
            <a:r>
              <a:rPr lang="en-US" dirty="0"/>
              <a:t> </a:t>
            </a:r>
            <a:r>
              <a:rPr lang="en-US" dirty="0" err="1"/>
              <a:t>sách</a:t>
            </a:r>
            <a:r>
              <a:rPr lang="en-US" dirty="0"/>
              <a:t> </a:t>
            </a:r>
            <a:r>
              <a:rPr lang="en-US" dirty="0" err="1"/>
              <a:t>nhà</a:t>
            </a:r>
            <a:r>
              <a:rPr lang="en-US" dirty="0"/>
              <a:t> </a:t>
            </a:r>
            <a:r>
              <a:rPr lang="en-US" dirty="0" err="1"/>
              <a:t>nước</a:t>
            </a:r>
            <a:endParaRPr lang="en-US" dirty="0"/>
          </a:p>
          <a:p>
            <a:r>
              <a:rPr lang="en-US" dirty="0" err="1"/>
              <a:t>Hỗ</a:t>
            </a:r>
            <a:r>
              <a:rPr lang="en-US" dirty="0"/>
              <a:t> </a:t>
            </a:r>
            <a:r>
              <a:rPr lang="en-US" dirty="0" err="1"/>
              <a:t>trợ</a:t>
            </a:r>
            <a:r>
              <a:rPr lang="en-US" dirty="0"/>
              <a:t> </a:t>
            </a:r>
            <a:r>
              <a:rPr lang="en-US" dirty="0" err="1"/>
              <a:t>hợp</a:t>
            </a:r>
            <a:r>
              <a:rPr lang="en-US" dirty="0"/>
              <a:t> </a:t>
            </a:r>
            <a:r>
              <a:rPr lang="en-US" dirty="0" err="1"/>
              <a:t>pháp</a:t>
            </a:r>
            <a:r>
              <a:rPr lang="en-US" dirty="0"/>
              <a:t> </a:t>
            </a:r>
            <a:r>
              <a:rPr lang="en-US" dirty="0" err="1"/>
              <a:t>của</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doanh</a:t>
            </a:r>
            <a:r>
              <a:rPr lang="en-US" dirty="0"/>
              <a:t> </a:t>
            </a:r>
            <a:r>
              <a:rPr lang="en-US" dirty="0" err="1"/>
              <a:t>nghiệp</a:t>
            </a:r>
            <a:r>
              <a:rPr lang="en-US" dirty="0"/>
              <a:t>, </a:t>
            </a:r>
            <a:r>
              <a:rPr lang="en-US" dirty="0" err="1"/>
              <a:t>cá</a:t>
            </a:r>
            <a:r>
              <a:rPr lang="en-US" dirty="0"/>
              <a:t> </a:t>
            </a:r>
            <a:r>
              <a:rPr lang="en-US" dirty="0" err="1"/>
              <a:t>nhân</a:t>
            </a:r>
            <a:endParaRPr lang="en-US" dirty="0"/>
          </a:p>
          <a:p>
            <a:endParaRPr lang="en-US" dirty="0"/>
          </a:p>
        </p:txBody>
      </p:sp>
    </p:spTree>
    <p:extLst>
      <p:ext uri="{BB962C8B-B14F-4D97-AF65-F5344CB8AC3E}">
        <p14:creationId xmlns:p14="http://schemas.microsoft.com/office/powerpoint/2010/main" val="381725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  </a:t>
            </a:r>
          </a:p>
        </p:txBody>
      </p:sp>
      <p:sp>
        <p:nvSpPr>
          <p:cNvPr id="6" name="Content Placeholder 5"/>
          <p:cNvSpPr>
            <a:spLocks noGrp="1"/>
          </p:cNvSpPr>
          <p:nvPr>
            <p:ph idx="1"/>
          </p:nvPr>
        </p:nvSpPr>
        <p:spPr/>
        <p:txBody>
          <a:bodyPr/>
          <a:lstStyle/>
          <a:p>
            <a:r>
              <a:rPr lang="en-US" sz="2800" dirty="0" err="1"/>
              <a:t>Sự</a:t>
            </a:r>
            <a:r>
              <a:rPr lang="en-US" sz="2800" dirty="0"/>
              <a:t> </a:t>
            </a:r>
            <a:r>
              <a:rPr lang="en-US" sz="2800" dirty="0" err="1"/>
              <a:t>cần</a:t>
            </a:r>
            <a:r>
              <a:rPr lang="en-US" sz="2800" dirty="0"/>
              <a:t> </a:t>
            </a:r>
            <a:r>
              <a:rPr lang="en-US" sz="2800" dirty="0" err="1"/>
              <a:t>thiết</a:t>
            </a:r>
            <a:r>
              <a:rPr lang="en-US" sz="2800" dirty="0"/>
              <a:t>, </a:t>
            </a:r>
            <a:r>
              <a:rPr lang="en-US" sz="2800" dirty="0" err="1"/>
              <a:t>mục</a:t>
            </a:r>
            <a:r>
              <a:rPr lang="en-US" sz="2800" dirty="0"/>
              <a:t> </a:t>
            </a:r>
            <a:r>
              <a:rPr lang="en-US" sz="2800" dirty="0" err="1"/>
              <a:t>đích</a:t>
            </a:r>
            <a:r>
              <a:rPr lang="en-US" sz="2800" dirty="0"/>
              <a:t>, ý </a:t>
            </a:r>
            <a:r>
              <a:rPr lang="en-US" sz="2800" dirty="0" err="1"/>
              <a:t>nghĩa</a:t>
            </a:r>
            <a:r>
              <a:rPr lang="en-US" sz="2800" dirty="0"/>
              <a:t> </a:t>
            </a:r>
            <a:r>
              <a:rPr lang="en-US" sz="2800" dirty="0" err="1"/>
              <a:t>của</a:t>
            </a:r>
            <a:r>
              <a:rPr lang="en-US" sz="2800" dirty="0"/>
              <a:t> </a:t>
            </a:r>
            <a:r>
              <a:rPr lang="en-US" sz="2800" dirty="0" err="1"/>
              <a:t>việc</a:t>
            </a:r>
            <a:r>
              <a:rPr lang="en-US" sz="2800" dirty="0"/>
              <a:t> ban </a:t>
            </a:r>
            <a:r>
              <a:rPr lang="en-US" sz="2800" dirty="0" err="1"/>
              <a:t>hành</a:t>
            </a:r>
            <a:r>
              <a:rPr lang="en-US" sz="2800" dirty="0"/>
              <a:t> QĐ </a:t>
            </a:r>
            <a:r>
              <a:rPr lang="en-US" sz="2800" dirty="0" err="1"/>
              <a:t>số</a:t>
            </a:r>
            <a:r>
              <a:rPr lang="en-US" sz="2800" dirty="0"/>
              <a:t> 25/2021/QĐ-</a:t>
            </a:r>
            <a:r>
              <a:rPr lang="en-US" sz="2800" dirty="0" err="1"/>
              <a:t>TTg</a:t>
            </a:r>
            <a:r>
              <a:rPr lang="en-US" sz="2800" dirty="0"/>
              <a:t> </a:t>
            </a:r>
            <a:r>
              <a:rPr lang="en-US" sz="2800" dirty="0" err="1"/>
              <a:t>trong</a:t>
            </a:r>
            <a:r>
              <a:rPr lang="en-US" sz="2800" dirty="0"/>
              <a:t> </a:t>
            </a:r>
            <a:r>
              <a:rPr lang="en-US" sz="2800" dirty="0" err="1"/>
              <a:t>bối</a:t>
            </a:r>
            <a:r>
              <a:rPr lang="en-US" sz="2800" dirty="0"/>
              <a:t> </a:t>
            </a:r>
            <a:r>
              <a:rPr lang="en-US" sz="2800" dirty="0" err="1"/>
              <a:t>cảnh</a:t>
            </a:r>
            <a:r>
              <a:rPr lang="en-US" sz="2800" dirty="0"/>
              <a:t> </a:t>
            </a:r>
            <a:r>
              <a:rPr lang="en-US" sz="2800" dirty="0" err="1"/>
              <a:t>hiện</a:t>
            </a:r>
            <a:r>
              <a:rPr lang="en-US" sz="2800" dirty="0"/>
              <a:t> nay</a:t>
            </a:r>
          </a:p>
          <a:p>
            <a:r>
              <a:rPr lang="en-US" dirty="0" err="1"/>
              <a:t>Nội</a:t>
            </a:r>
            <a:r>
              <a:rPr lang="en-US" dirty="0"/>
              <a:t> dung </a:t>
            </a:r>
            <a:r>
              <a:rPr lang="en-US" dirty="0" err="1"/>
              <a:t>cơ</a:t>
            </a:r>
            <a:r>
              <a:rPr lang="en-US" dirty="0"/>
              <a:t> </a:t>
            </a:r>
            <a:r>
              <a:rPr lang="en-US" dirty="0" err="1"/>
              <a:t>bản</a:t>
            </a:r>
            <a:r>
              <a:rPr lang="en-US" dirty="0"/>
              <a:t>, </a:t>
            </a:r>
            <a:r>
              <a:rPr lang="en-US" dirty="0" err="1"/>
              <a:t>những</a:t>
            </a:r>
            <a:r>
              <a:rPr lang="en-US" dirty="0"/>
              <a:t> </a:t>
            </a:r>
            <a:r>
              <a:rPr lang="en-US" dirty="0" err="1"/>
              <a:t>điểm</a:t>
            </a:r>
            <a:r>
              <a:rPr lang="en-US" dirty="0"/>
              <a:t> </a:t>
            </a:r>
            <a:r>
              <a:rPr lang="en-US" dirty="0" err="1"/>
              <a:t>mới</a:t>
            </a:r>
            <a:r>
              <a:rPr lang="en-US" dirty="0"/>
              <a:t> </a:t>
            </a:r>
            <a:r>
              <a:rPr lang="en-US" dirty="0" err="1"/>
              <a:t>của</a:t>
            </a:r>
            <a:r>
              <a:rPr lang="en-US" dirty="0"/>
              <a:t> </a:t>
            </a:r>
            <a:r>
              <a:rPr lang="en-US" dirty="0" err="1"/>
              <a:t>Quyết</a:t>
            </a:r>
            <a:r>
              <a:rPr lang="en-US" dirty="0"/>
              <a:t> </a:t>
            </a:r>
            <a:r>
              <a:rPr lang="en-US" dirty="0" err="1"/>
              <a:t>định</a:t>
            </a:r>
            <a:r>
              <a:rPr lang="en-US" dirty="0"/>
              <a:t> </a:t>
            </a:r>
            <a:r>
              <a:rPr lang="en-US" dirty="0" err="1"/>
              <a:t>số</a:t>
            </a:r>
            <a:r>
              <a:rPr lang="en-US" dirty="0"/>
              <a:t> 25/2021/QĐ-</a:t>
            </a:r>
            <a:r>
              <a:rPr lang="en-US" dirty="0" err="1"/>
              <a:t>TTg</a:t>
            </a:r>
            <a:endParaRPr lang="en-US" dirty="0"/>
          </a:p>
        </p:txBody>
      </p:sp>
    </p:spTree>
    <p:extLst>
      <p:ext uri="{BB962C8B-B14F-4D97-AF65-F5344CB8AC3E}">
        <p14:creationId xmlns:p14="http://schemas.microsoft.com/office/powerpoint/2010/main" val="1991968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sz="4800" dirty="0" err="1"/>
              <a:t>Thông</a:t>
            </a:r>
            <a:r>
              <a:rPr lang="en-US" sz="4800" dirty="0"/>
              <a:t> </a:t>
            </a:r>
            <a:r>
              <a:rPr lang="en-US" sz="4800" dirty="0" err="1"/>
              <a:t>tư</a:t>
            </a:r>
            <a:r>
              <a:rPr lang="en-US" sz="4800" dirty="0"/>
              <a:t> </a:t>
            </a:r>
            <a:r>
              <a:rPr lang="en-US" sz="4800" dirty="0" err="1"/>
              <a:t>số</a:t>
            </a:r>
            <a:r>
              <a:rPr lang="en-US" sz="4800" dirty="0"/>
              <a:t> 09/2021/TT-BTP</a:t>
            </a:r>
            <a:br>
              <a:rPr lang="en-US" sz="4800" dirty="0"/>
            </a:br>
            <a:r>
              <a:rPr lang="en-US" sz="4800" dirty="0" err="1"/>
              <a:t>quy</a:t>
            </a:r>
            <a:r>
              <a:rPr lang="en-US" sz="4800" dirty="0"/>
              <a:t> </a:t>
            </a:r>
            <a:r>
              <a:rPr lang="en-US" sz="4800" dirty="0" err="1"/>
              <a:t>định</a:t>
            </a:r>
            <a:r>
              <a:rPr lang="en-US" sz="4800" dirty="0"/>
              <a:t> chi </a:t>
            </a:r>
            <a:r>
              <a:rPr lang="en-US" sz="4800" dirty="0" err="1"/>
              <a:t>tiết</a:t>
            </a:r>
            <a:r>
              <a:rPr lang="en-US" sz="4800" dirty="0"/>
              <a:t> </a:t>
            </a:r>
            <a:r>
              <a:rPr lang="en-US" sz="4800" dirty="0" err="1"/>
              <a:t>Quyết</a:t>
            </a:r>
            <a:r>
              <a:rPr lang="en-US" sz="4800" dirty="0"/>
              <a:t> </a:t>
            </a:r>
            <a:r>
              <a:rPr lang="en-US" sz="4800" dirty="0" err="1"/>
              <a:t>định</a:t>
            </a:r>
            <a:r>
              <a:rPr lang="en-US" sz="4800" dirty="0"/>
              <a:t> </a:t>
            </a:r>
            <a:r>
              <a:rPr lang="en-US" sz="4800" dirty="0" err="1"/>
              <a:t>số</a:t>
            </a:r>
            <a:r>
              <a:rPr lang="en-US" sz="4800" dirty="0"/>
              <a:t> 25/2021/QĐ-</a:t>
            </a:r>
            <a:r>
              <a:rPr lang="en-US" sz="4800" dirty="0" err="1"/>
              <a:t>TTg</a:t>
            </a:r>
            <a:r>
              <a:rPr lang="en-US" sz="4800" dirty="0"/>
              <a:t> </a:t>
            </a:r>
          </a:p>
        </p:txBody>
      </p:sp>
    </p:spTree>
    <p:extLst>
      <p:ext uri="{BB962C8B-B14F-4D97-AF65-F5344CB8AC3E}">
        <p14:creationId xmlns:p14="http://schemas.microsoft.com/office/powerpoint/2010/main" val="1397456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Nội</a:t>
            </a:r>
            <a:r>
              <a:rPr lang="en-US" dirty="0"/>
              <a:t> dung, </a:t>
            </a:r>
            <a:r>
              <a:rPr lang="en-US" dirty="0" err="1"/>
              <a:t>điểm</a:t>
            </a:r>
            <a:r>
              <a:rPr lang="en-US" dirty="0"/>
              <a:t> </a:t>
            </a:r>
            <a:r>
              <a:rPr lang="en-US" dirty="0" err="1"/>
              <a:t>số</a:t>
            </a:r>
            <a:r>
              <a:rPr lang="en-US" dirty="0"/>
              <a:t> </a:t>
            </a:r>
            <a:r>
              <a:rPr lang="en-US" dirty="0" err="1"/>
              <a:t>các</a:t>
            </a:r>
            <a:r>
              <a:rPr lang="en-US" dirty="0"/>
              <a:t> </a:t>
            </a:r>
            <a:r>
              <a:rPr lang="en-US" dirty="0" err="1"/>
              <a:t>tiêu</a:t>
            </a:r>
            <a:r>
              <a:rPr lang="en-US" dirty="0"/>
              <a:t> </a:t>
            </a:r>
            <a:r>
              <a:rPr lang="en-US" dirty="0" err="1"/>
              <a:t>chí</a:t>
            </a:r>
            <a:r>
              <a:rPr lang="en-US" dirty="0"/>
              <a:t>, </a:t>
            </a:r>
            <a:br>
              <a:rPr lang="en-US" dirty="0"/>
            </a:br>
            <a:r>
              <a:rPr lang="en-US" dirty="0" err="1"/>
              <a:t>chỉ</a:t>
            </a:r>
            <a:r>
              <a:rPr lang="en-US" dirty="0"/>
              <a:t> </a:t>
            </a:r>
            <a:r>
              <a:rPr lang="en-US" dirty="0" err="1"/>
              <a:t>tiêu</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0110246"/>
              </p:ext>
            </p:extLst>
          </p:nvPr>
        </p:nvGraphicFramePr>
        <p:xfrm>
          <a:off x="457200" y="1935163"/>
          <a:ext cx="8229600" cy="446563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578879">
                <a:tc>
                  <a:txBody>
                    <a:bodyPr/>
                    <a:lstStyle/>
                    <a:p>
                      <a:r>
                        <a:rPr lang="en-US" sz="1600" dirty="0" err="1"/>
                        <a:t>Tiêu</a:t>
                      </a:r>
                      <a:r>
                        <a:rPr lang="en-US" sz="1600" baseline="0" dirty="0"/>
                        <a:t> </a:t>
                      </a:r>
                      <a:r>
                        <a:rPr lang="en-US" sz="1600" baseline="0" dirty="0" err="1"/>
                        <a:t>chí</a:t>
                      </a:r>
                      <a:r>
                        <a:rPr lang="en-US" sz="1600" baseline="0" dirty="0"/>
                        <a:t>, </a:t>
                      </a:r>
                      <a:r>
                        <a:rPr lang="en-US" sz="1600" baseline="0" dirty="0" err="1"/>
                        <a:t>chỉ</a:t>
                      </a:r>
                      <a:r>
                        <a:rPr lang="en-US" sz="1600" baseline="0" dirty="0"/>
                        <a:t> </a:t>
                      </a:r>
                      <a:r>
                        <a:rPr lang="en-US" sz="1600" baseline="0" dirty="0" err="1"/>
                        <a:t>tiêu</a:t>
                      </a:r>
                      <a:endParaRPr lang="en-US" sz="1600" dirty="0"/>
                    </a:p>
                  </a:txBody>
                  <a:tcPr/>
                </a:tc>
                <a:tc>
                  <a:txBody>
                    <a:bodyPr/>
                    <a:lstStyle/>
                    <a:p>
                      <a:pPr algn="ctr"/>
                      <a:r>
                        <a:rPr lang="en-US" sz="1600" dirty="0" err="1"/>
                        <a:t>Nội</a:t>
                      </a:r>
                      <a:r>
                        <a:rPr lang="en-US" sz="1600" dirty="0"/>
                        <a:t> dung, </a:t>
                      </a:r>
                      <a:r>
                        <a:rPr lang="en-US" sz="1600" dirty="0" err="1"/>
                        <a:t>cách</a:t>
                      </a:r>
                      <a:r>
                        <a:rPr lang="en-US" sz="1600" baseline="0" dirty="0"/>
                        <a:t> </a:t>
                      </a:r>
                      <a:r>
                        <a:rPr lang="en-US" sz="1600" baseline="0" dirty="0" err="1"/>
                        <a:t>tính</a:t>
                      </a:r>
                      <a:r>
                        <a:rPr lang="en-US" sz="1600" baseline="0" dirty="0"/>
                        <a:t> </a:t>
                      </a:r>
                      <a:r>
                        <a:rPr lang="en-US" sz="1600" baseline="0" dirty="0" err="1"/>
                        <a:t>điểm</a:t>
                      </a:r>
                      <a:endParaRPr lang="en-US" sz="1600" dirty="0"/>
                    </a:p>
                  </a:txBody>
                  <a:tcPr/>
                </a:tc>
                <a:tc>
                  <a:txBody>
                    <a:bodyPr/>
                    <a:lstStyle/>
                    <a:p>
                      <a:r>
                        <a:rPr lang="en-US" sz="1600" dirty="0" err="1"/>
                        <a:t>Điểm</a:t>
                      </a:r>
                      <a:r>
                        <a:rPr lang="en-US" sz="1600" dirty="0"/>
                        <a:t> </a:t>
                      </a:r>
                      <a:r>
                        <a:rPr lang="en-US" sz="1600" dirty="0" err="1"/>
                        <a:t>số</a:t>
                      </a:r>
                      <a:r>
                        <a:rPr lang="en-US" sz="1600" baseline="0" dirty="0"/>
                        <a:t> </a:t>
                      </a:r>
                      <a:r>
                        <a:rPr lang="en-US" sz="1600" baseline="0" dirty="0" err="1"/>
                        <a:t>tối</a:t>
                      </a:r>
                      <a:r>
                        <a:rPr lang="en-US" sz="1600" baseline="0" dirty="0"/>
                        <a:t> </a:t>
                      </a:r>
                      <a:r>
                        <a:rPr lang="en-US" sz="1600" baseline="0" dirty="0" err="1"/>
                        <a:t>đa</a:t>
                      </a:r>
                      <a:endParaRPr lang="en-US" sz="1600" dirty="0"/>
                    </a:p>
                  </a:txBody>
                  <a:tcPr/>
                </a:tc>
                <a:extLst>
                  <a:ext uri="{0D108BD9-81ED-4DB2-BD59-A6C34878D82A}">
                    <a16:rowId xmlns:a16="http://schemas.microsoft.com/office/drawing/2014/main" xmlns="" val="10000"/>
                  </a:ext>
                </a:extLst>
              </a:tr>
              <a:tr h="1323152">
                <a:tc>
                  <a:txBody>
                    <a:bodyPr/>
                    <a:lstStyle/>
                    <a:p>
                      <a:r>
                        <a:rPr lang="en-US" sz="1600" dirty="0" err="1"/>
                        <a:t>Tiêu</a:t>
                      </a:r>
                      <a:r>
                        <a:rPr lang="en-US" sz="1600" baseline="0" dirty="0"/>
                        <a:t> </a:t>
                      </a:r>
                      <a:r>
                        <a:rPr lang="en-US" sz="1600" baseline="0" dirty="0" err="1"/>
                        <a:t>chí</a:t>
                      </a:r>
                      <a:r>
                        <a:rPr lang="en-US" sz="1600" baseline="0" dirty="0"/>
                        <a:t> 1</a:t>
                      </a:r>
                      <a:endParaRPr lang="en-US" sz="1600" dirty="0"/>
                    </a:p>
                  </a:txBody>
                  <a:tcPr/>
                </a:tc>
                <a:tc>
                  <a:txBody>
                    <a:bodyPr/>
                    <a:lstStyle/>
                    <a:p>
                      <a:r>
                        <a:rPr kumimoji="0" lang="vi-VN" sz="1600" b="1" kern="1200" dirty="0">
                          <a:solidFill>
                            <a:schemeClr val="dk1"/>
                          </a:solidFill>
                          <a:effectLst/>
                          <a:latin typeface="+mn-lt"/>
                          <a:ea typeface="+mn-ea"/>
                          <a:cs typeface="+mn-cs"/>
                        </a:rPr>
                        <a:t>Ban hành văn bản theo thẩm quyền để tổ chức và bảo đảm thi hành Hiến pháp và pháp luật trên địa bàn</a:t>
                      </a:r>
                      <a:endParaRPr lang="en-US" sz="1600" dirty="0"/>
                    </a:p>
                  </a:txBody>
                  <a:tcPr/>
                </a:tc>
                <a:tc>
                  <a:txBody>
                    <a:bodyPr/>
                    <a:lstStyle/>
                    <a:p>
                      <a:r>
                        <a:rPr lang="en-US" sz="1600" dirty="0"/>
                        <a:t> 10</a:t>
                      </a:r>
                    </a:p>
                  </a:txBody>
                  <a:tcPr/>
                </a:tc>
                <a:extLst>
                  <a:ext uri="{0D108BD9-81ED-4DB2-BD59-A6C34878D82A}">
                    <a16:rowId xmlns:a16="http://schemas.microsoft.com/office/drawing/2014/main" xmlns="" val="10001"/>
                  </a:ext>
                </a:extLst>
              </a:tr>
              <a:tr h="2563606">
                <a:tc>
                  <a:txBody>
                    <a:bodyPr/>
                    <a:lstStyle/>
                    <a:p>
                      <a:r>
                        <a:rPr lang="en-US" sz="1600" dirty="0" err="1"/>
                        <a:t>Chỉ</a:t>
                      </a:r>
                      <a:r>
                        <a:rPr lang="en-US" sz="1600" baseline="0" dirty="0"/>
                        <a:t> </a:t>
                      </a:r>
                      <a:r>
                        <a:rPr lang="en-US" sz="1600" baseline="0" dirty="0" err="1"/>
                        <a:t>tiêu</a:t>
                      </a:r>
                      <a:r>
                        <a:rPr lang="en-US" sz="1600" baseline="0" dirty="0"/>
                        <a:t> 1</a:t>
                      </a:r>
                      <a:endParaRPr lang="en-US" sz="1600" dirty="0"/>
                    </a:p>
                  </a:txBody>
                  <a:tcPr/>
                </a:tc>
                <a:tc>
                  <a:txBody>
                    <a:bodyPr/>
                    <a:lstStyle/>
                    <a:p>
                      <a:r>
                        <a:rPr kumimoji="0" lang="vi-VN" sz="1600" b="1" kern="1200" dirty="0">
                          <a:solidFill>
                            <a:schemeClr val="dk1"/>
                          </a:solidFill>
                          <a:effectLst/>
                          <a:latin typeface="+mn-lt"/>
                          <a:ea typeface="+mn-ea"/>
                          <a:cs typeface="+mn-cs"/>
                        </a:rPr>
                        <a:t>Ban hành đầy đủ, đúng quy định pháp luật các văn bản quy phạm pháp luật được cơ quan có thẩm quyền giao</a:t>
                      </a:r>
                      <a:r>
                        <a:rPr kumimoji="0" lang="vi-VN" sz="1600" kern="1200" dirty="0">
                          <a:solidFill>
                            <a:schemeClr val="dk1"/>
                          </a:solidFill>
                          <a:effectLst/>
                          <a:latin typeface="+mn-lt"/>
                          <a:ea typeface="+mn-ea"/>
                          <a:cs typeface="+mn-cs"/>
                        </a:rPr>
                        <a:t> </a:t>
                      </a:r>
                      <a:r>
                        <a:rPr kumimoji="0" lang="vi-VN" sz="1600" i="1" kern="1200" dirty="0">
                          <a:solidFill>
                            <a:schemeClr val="dk1"/>
                          </a:solidFill>
                          <a:effectLst/>
                          <a:latin typeface="+mn-lt"/>
                          <a:ea typeface="+mn-ea"/>
                          <a:cs typeface="+mn-cs"/>
                        </a:rPr>
                        <a:t>(Trong năm đánh giá không có nhiệm vụ được giao ban hành văn bản quy phạm pháp luật được tính 03 điểm)</a:t>
                      </a:r>
                      <a:endParaRPr lang="en-US" sz="1600" dirty="0"/>
                    </a:p>
                  </a:txBody>
                  <a:tcPr/>
                </a:tc>
                <a:tc>
                  <a:txBody>
                    <a:bodyPr/>
                    <a:lstStyle/>
                    <a:p>
                      <a:r>
                        <a:rPr lang="en-US" sz="1600" dirty="0"/>
                        <a:t>3</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971363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Nội</a:t>
            </a:r>
            <a:r>
              <a:rPr lang="en-US" dirty="0"/>
              <a:t> dung, </a:t>
            </a:r>
            <a:r>
              <a:rPr lang="en-US" dirty="0" err="1"/>
              <a:t>điểm</a:t>
            </a:r>
            <a:r>
              <a:rPr lang="en-US" dirty="0"/>
              <a:t> </a:t>
            </a:r>
            <a:r>
              <a:rPr lang="en-US" dirty="0" err="1"/>
              <a:t>số</a:t>
            </a:r>
            <a:r>
              <a:rPr lang="en-US" dirty="0"/>
              <a:t> </a:t>
            </a:r>
            <a:r>
              <a:rPr lang="en-US" dirty="0" err="1"/>
              <a:t>các</a:t>
            </a:r>
            <a:r>
              <a:rPr lang="en-US" dirty="0"/>
              <a:t> </a:t>
            </a:r>
            <a:r>
              <a:rPr lang="en-US" dirty="0" err="1"/>
              <a:t>tiêu</a:t>
            </a:r>
            <a:r>
              <a:rPr lang="en-US" dirty="0"/>
              <a:t> </a:t>
            </a:r>
            <a:r>
              <a:rPr lang="en-US" dirty="0" err="1"/>
              <a:t>chí</a:t>
            </a:r>
            <a:r>
              <a:rPr lang="en-US" dirty="0"/>
              <a:t>, </a:t>
            </a:r>
            <a:br>
              <a:rPr lang="en-US" dirty="0"/>
            </a:br>
            <a:r>
              <a:rPr lang="en-US" dirty="0" err="1"/>
              <a:t>chỉ</a:t>
            </a:r>
            <a:r>
              <a:rPr lang="en-US" dirty="0"/>
              <a:t> </a:t>
            </a:r>
            <a:r>
              <a:rPr lang="en-US" dirty="0" err="1"/>
              <a:t>tiêu</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4629942"/>
              </p:ext>
            </p:extLst>
          </p:nvPr>
        </p:nvGraphicFramePr>
        <p:xfrm>
          <a:off x="533400" y="1981200"/>
          <a:ext cx="8229600" cy="434879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US" sz="1600" dirty="0" err="1"/>
                        <a:t>Tiêu</a:t>
                      </a:r>
                      <a:r>
                        <a:rPr lang="en-US" sz="1600" baseline="0" dirty="0"/>
                        <a:t> </a:t>
                      </a:r>
                      <a:r>
                        <a:rPr lang="en-US" sz="1600" baseline="0" dirty="0" err="1"/>
                        <a:t>chí</a:t>
                      </a:r>
                      <a:r>
                        <a:rPr lang="en-US" sz="1600" baseline="0" dirty="0"/>
                        <a:t>, </a:t>
                      </a:r>
                      <a:r>
                        <a:rPr lang="en-US" sz="1600" baseline="0" dirty="0" err="1"/>
                        <a:t>chỉ</a:t>
                      </a:r>
                      <a:r>
                        <a:rPr lang="en-US" sz="1600" baseline="0" dirty="0"/>
                        <a:t> </a:t>
                      </a:r>
                      <a:r>
                        <a:rPr lang="en-US" sz="1600" baseline="0" dirty="0" err="1"/>
                        <a:t>tiêu</a:t>
                      </a:r>
                      <a:endParaRPr lang="en-US" sz="1600" dirty="0"/>
                    </a:p>
                  </a:txBody>
                  <a:tcPr/>
                </a:tc>
                <a:tc>
                  <a:txBody>
                    <a:bodyPr/>
                    <a:lstStyle/>
                    <a:p>
                      <a:r>
                        <a:rPr lang="en-US" sz="1600" dirty="0" err="1"/>
                        <a:t>Nội</a:t>
                      </a:r>
                      <a:r>
                        <a:rPr lang="en-US" sz="1600" baseline="0" dirty="0"/>
                        <a:t> dung, </a:t>
                      </a:r>
                      <a:r>
                        <a:rPr lang="en-US" sz="1600" baseline="0" dirty="0" err="1"/>
                        <a:t>cách</a:t>
                      </a:r>
                      <a:r>
                        <a:rPr lang="en-US" sz="1600" baseline="0" dirty="0"/>
                        <a:t> </a:t>
                      </a:r>
                      <a:r>
                        <a:rPr lang="en-US" sz="1600" baseline="0" dirty="0" err="1"/>
                        <a:t>tính</a:t>
                      </a:r>
                      <a:r>
                        <a:rPr lang="en-US" sz="1600" baseline="0" dirty="0"/>
                        <a:t> </a:t>
                      </a:r>
                      <a:r>
                        <a:rPr lang="en-US" sz="1600" baseline="0" dirty="0" err="1"/>
                        <a:t>điểm</a:t>
                      </a:r>
                      <a:endParaRPr lang="en-US" sz="1600" dirty="0"/>
                    </a:p>
                  </a:txBody>
                  <a:tcPr/>
                </a:tc>
                <a:tc>
                  <a:txBody>
                    <a:bodyPr/>
                    <a:lstStyle/>
                    <a:p>
                      <a:r>
                        <a:rPr lang="en-US" sz="1600" dirty="0" err="1"/>
                        <a:t>Điểm</a:t>
                      </a:r>
                      <a:r>
                        <a:rPr lang="en-US" sz="1600" dirty="0"/>
                        <a:t> </a:t>
                      </a:r>
                      <a:r>
                        <a:rPr lang="en-US" sz="1600" dirty="0" err="1"/>
                        <a:t>số</a:t>
                      </a:r>
                      <a:r>
                        <a:rPr lang="en-US" sz="1600" baseline="0" dirty="0"/>
                        <a:t> </a:t>
                      </a:r>
                      <a:r>
                        <a:rPr lang="en-US" sz="1600" baseline="0" dirty="0" err="1"/>
                        <a:t>tối</a:t>
                      </a:r>
                      <a:r>
                        <a:rPr lang="en-US" sz="1600" baseline="0" dirty="0"/>
                        <a:t> </a:t>
                      </a:r>
                      <a:r>
                        <a:rPr lang="en-US" sz="1600" baseline="0" dirty="0" err="1"/>
                        <a:t>đa</a:t>
                      </a:r>
                      <a:endParaRPr lang="en-US" sz="1600" dirty="0"/>
                    </a:p>
                  </a:txBody>
                  <a:tcPr/>
                </a:tc>
                <a:extLst>
                  <a:ext uri="{0D108BD9-81ED-4DB2-BD59-A6C34878D82A}">
                    <a16:rowId xmlns:a16="http://schemas.microsoft.com/office/drawing/2014/main" xmlns="" val="10000"/>
                  </a:ext>
                </a:extLst>
              </a:tr>
              <a:tr h="3977957">
                <a:tc>
                  <a:txBody>
                    <a:bodyPr/>
                    <a:lstStyle/>
                    <a:p>
                      <a:r>
                        <a:rPr lang="en-US" sz="1600" dirty="0" err="1"/>
                        <a:t>Chỉ</a:t>
                      </a:r>
                      <a:r>
                        <a:rPr lang="en-US" sz="1600" dirty="0"/>
                        <a:t> </a:t>
                      </a:r>
                      <a:r>
                        <a:rPr lang="en-US" sz="1600" dirty="0" err="1"/>
                        <a:t>tiêu</a:t>
                      </a:r>
                      <a:r>
                        <a:rPr lang="en-US" sz="1600" baseline="0" dirty="0"/>
                        <a:t> 2</a:t>
                      </a:r>
                      <a:endParaRPr lang="en-US" sz="1600" dirty="0"/>
                    </a:p>
                  </a:txBody>
                  <a:tcPr/>
                </a:tc>
                <a:tc>
                  <a:txBody>
                    <a:bodyPr/>
                    <a:lstStyle/>
                    <a:p>
                      <a:pPr algn="just"/>
                      <a:r>
                        <a:rPr kumimoji="0" lang="vi-VN" sz="1600" b="1" kern="1200" dirty="0">
                          <a:solidFill>
                            <a:schemeClr val="dk1"/>
                          </a:solidFill>
                          <a:effectLst/>
                          <a:latin typeface="+mn-lt"/>
                          <a:ea typeface="+mn-ea"/>
                          <a:cs typeface="+mn-cs"/>
                        </a:rPr>
                        <a:t>Ban hành đúng quy định pháp luật các văn bản hành chính có nội dung liên quan trực tiếp đến quyền, lợi ích của tổ chức, cá nhân</a:t>
                      </a:r>
                      <a:r>
                        <a:rPr kumimoji="0" lang="vi-VN" sz="1600" kern="1200" dirty="0">
                          <a:solidFill>
                            <a:schemeClr val="dk1"/>
                          </a:solidFill>
                          <a:effectLst/>
                          <a:latin typeface="+mn-lt"/>
                          <a:ea typeface="+mn-ea"/>
                          <a:cs typeface="+mn-cs"/>
                        </a:rPr>
                        <a:t> (sau đây gọi chung là văn bản hành chính)</a:t>
                      </a:r>
                      <a:endParaRPr kumimoji="0" lang="en-US" sz="1600" kern="1200" dirty="0">
                        <a:solidFill>
                          <a:schemeClr val="dk1"/>
                        </a:solidFill>
                        <a:effectLst/>
                        <a:latin typeface="+mn-lt"/>
                        <a:ea typeface="+mn-ea"/>
                        <a:cs typeface="+mn-cs"/>
                      </a:endParaRPr>
                    </a:p>
                    <a:p>
                      <a:pPr algn="just"/>
                      <a:r>
                        <a:rPr kumimoji="0" lang="vi-VN" sz="1600" i="1" kern="1200" dirty="0">
                          <a:solidFill>
                            <a:schemeClr val="dk1"/>
                          </a:solidFill>
                          <a:effectLst/>
                          <a:latin typeface="+mn-lt"/>
                          <a:ea typeface="+mn-ea"/>
                          <a:cs typeface="+mn-cs"/>
                        </a:rPr>
                        <a:t>Tỷ lệ % = (Tổng số văn bản hành chính đã ban hành đúng thẩm quyền, thời hạn và không bị cơ quan có thẩm quyền xử lý do có nội dung trái pháp luật/Tổng số văn bản hành chính đã ban hành trong năm đánh giá) x 100</a:t>
                      </a:r>
                      <a:endParaRPr lang="en-US" sz="1600" dirty="0"/>
                    </a:p>
                  </a:txBody>
                  <a:tcPr/>
                </a:tc>
                <a:tc>
                  <a:txBody>
                    <a:bodyPr/>
                    <a:lstStyle/>
                    <a:p>
                      <a:pPr algn="ctr"/>
                      <a:r>
                        <a:rPr lang="en-US" sz="1600" b="1" dirty="0"/>
                        <a:t>7</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91275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67C112C-AFB0-983B-8065-5EB0B65C4344}"/>
              </a:ext>
            </a:extLst>
          </p:cNvPr>
          <p:cNvSpPr>
            <a:spLocks noGrp="1"/>
          </p:cNvSpPr>
          <p:nvPr>
            <p:ph idx="1"/>
          </p:nvPr>
        </p:nvSpPr>
        <p:spPr/>
        <p:txBody>
          <a:bodyPr>
            <a:normAutofit fontScale="70000" lnSpcReduction="20000"/>
          </a:bodyPr>
          <a:lstStyle/>
          <a:p>
            <a:pPr algn="just">
              <a:spcBef>
                <a:spcPts val="600"/>
              </a:spcBef>
              <a:spcAft>
                <a:spcPts val="600"/>
              </a:spcAft>
            </a:pPr>
            <a:r>
              <a:rPr lang="vi-VN" b="0" i="0" dirty="0">
                <a:solidFill>
                  <a:srgbClr val="000000"/>
                </a:solidFill>
                <a:effectLst/>
                <a:latin typeface="Arial" panose="020B0604020202020204" pitchFamily="34" charset="0"/>
              </a:rPr>
              <a:t>Văn bản hành chính có nội dung liên quan trực tiếp đến quyền, lợi ích của tổ chức, cá nhân do chính quyền cấp xã ban hành được quy định tại Thông tư này bao gồm:</a:t>
            </a:r>
          </a:p>
          <a:p>
            <a:pPr algn="just">
              <a:spcBef>
                <a:spcPts val="600"/>
              </a:spcBef>
              <a:spcAft>
                <a:spcPts val="600"/>
              </a:spcAft>
            </a:pPr>
            <a:r>
              <a:rPr lang="vi-VN" b="0" i="0" dirty="0">
                <a:solidFill>
                  <a:srgbClr val="000000"/>
                </a:solidFill>
                <a:effectLst/>
                <a:latin typeface="Arial" panose="020B0604020202020204" pitchFamily="34" charset="0"/>
              </a:rPr>
              <a:t>- </a:t>
            </a:r>
            <a:r>
              <a:rPr lang="vi-VN" b="1" i="0" dirty="0">
                <a:solidFill>
                  <a:srgbClr val="000000"/>
                </a:solidFill>
                <a:effectLst/>
                <a:latin typeface="Arial" panose="020B0604020202020204" pitchFamily="34" charset="0"/>
              </a:rPr>
              <a:t>Nghị quyết của Hội đồng nhân dân cấp xã, Quyết định của Ủy ban nhân dân cấp xã, Quyết định của Chủ tịch Ủy ban nhân dân cấp xã </a:t>
            </a:r>
            <a:r>
              <a:rPr lang="vi-VN" b="0" i="0" dirty="0">
                <a:solidFill>
                  <a:srgbClr val="000000"/>
                </a:solidFill>
                <a:effectLst/>
                <a:latin typeface="Arial" panose="020B0604020202020204" pitchFamily="34" charset="0"/>
              </a:rPr>
              <a:t>để tổ chức triển khai các nhiệm vụ được giao nhằm bảo đảm trật tự, an toàn xã hội, đấu tranh, phòng, chống tội phạm, vi phạm pháp luật, bảo vệ tài sản của cơ quan, tổ chức, bảo hộ tính mạng, tự do, danh dự, nhân phẩm, tài sản, các quyền và lợi ích hợp pháp khác của công dân trên địa bàn trong một số lĩnh vực về kinh tế, đất đai, tài nguyên - môi trường, y tế, văn hóa, an sinh xã hội; dự toán, quyết toán ngân sách địa phương; chủ trương đầu tư chương trình, dự án của xã, phường, thị trấn trong phạm vi được phân quyền.</a:t>
            </a:r>
          </a:p>
          <a:p>
            <a:pPr algn="just">
              <a:spcBef>
                <a:spcPts val="600"/>
              </a:spcBef>
              <a:spcAft>
                <a:spcPts val="600"/>
              </a:spcAft>
            </a:pPr>
            <a:r>
              <a:rPr lang="vi-VN" b="0" i="0" dirty="0">
                <a:solidFill>
                  <a:srgbClr val="000000"/>
                </a:solidFill>
                <a:effectLst/>
                <a:latin typeface="Arial" panose="020B0604020202020204" pitchFamily="34" charset="0"/>
              </a:rPr>
              <a:t>- </a:t>
            </a:r>
            <a:r>
              <a:rPr lang="vi-VN" b="1" i="0" dirty="0">
                <a:solidFill>
                  <a:srgbClr val="000000"/>
                </a:solidFill>
                <a:effectLst/>
                <a:latin typeface="Arial" panose="020B0604020202020204" pitchFamily="34" charset="0"/>
              </a:rPr>
              <a:t>Quyết định xử phạt vi phạm hành chính, Quyết định áp dụng các biện pháp ngăn chặn </a:t>
            </a:r>
            <a:r>
              <a:rPr lang="vi-VN" b="0" i="0" dirty="0">
                <a:solidFill>
                  <a:srgbClr val="000000"/>
                </a:solidFill>
                <a:effectLst/>
                <a:latin typeface="Arial" panose="020B0604020202020204" pitchFamily="34" charset="0"/>
              </a:rPr>
              <a:t>và bảo đảm xử lý vi phạm hành chính của Chủ tịch Ủy ban nhân dân cấp xã, Trưởng công an cấp xã theo quy định của pháp luật về xử lý vi phạm hành chính.</a:t>
            </a:r>
          </a:p>
          <a:p>
            <a:pPr algn="just"/>
            <a:endParaRPr lang="en-US" dirty="0"/>
          </a:p>
        </p:txBody>
      </p:sp>
    </p:spTree>
    <p:extLst>
      <p:ext uri="{BB962C8B-B14F-4D97-AF65-F5344CB8AC3E}">
        <p14:creationId xmlns:p14="http://schemas.microsoft.com/office/powerpoint/2010/main" val="4233577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3453192"/>
              </p:ext>
            </p:extLst>
          </p:nvPr>
        </p:nvGraphicFramePr>
        <p:xfrm>
          <a:off x="457200" y="1935163"/>
          <a:ext cx="8229600" cy="4013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Tiêu</a:t>
                      </a:r>
                      <a:r>
                        <a:rPr lang="en-US" baseline="0" dirty="0"/>
                        <a:t> </a:t>
                      </a:r>
                      <a:r>
                        <a:rPr lang="en-US" baseline="0" dirty="0" err="1"/>
                        <a:t>chí</a:t>
                      </a:r>
                      <a:r>
                        <a:rPr lang="en-US" baseline="0" dirty="0"/>
                        <a:t>, </a:t>
                      </a:r>
                      <a:r>
                        <a:rPr lang="en-US" baseline="0" dirty="0" err="1"/>
                        <a:t>chỉ</a:t>
                      </a:r>
                      <a:r>
                        <a:rPr lang="en-US" baseline="0" dirty="0"/>
                        <a:t> </a:t>
                      </a:r>
                      <a:r>
                        <a:rPr lang="en-US" baseline="0" dirty="0" err="1"/>
                        <a:t>tiêu</a:t>
                      </a:r>
                      <a:endParaRPr lang="en-US" dirty="0"/>
                    </a:p>
                    <a:p>
                      <a:endParaRPr lang="en-US" dirty="0"/>
                    </a:p>
                  </a:txBody>
                  <a:tcPr/>
                </a:tc>
                <a:tc>
                  <a:txBody>
                    <a:bodyPr/>
                    <a:lstStyle/>
                    <a:p>
                      <a:r>
                        <a:rPr lang="en-US" sz="1600" dirty="0" err="1"/>
                        <a:t>Nội</a:t>
                      </a:r>
                      <a:r>
                        <a:rPr lang="en-US" sz="1600" baseline="0" dirty="0"/>
                        <a:t> dung, </a:t>
                      </a:r>
                      <a:r>
                        <a:rPr lang="en-US" sz="1600" baseline="0" dirty="0" err="1"/>
                        <a:t>cách</a:t>
                      </a:r>
                      <a:r>
                        <a:rPr lang="en-US" sz="1600" baseline="0" dirty="0"/>
                        <a:t> </a:t>
                      </a:r>
                      <a:r>
                        <a:rPr lang="en-US" sz="1600" baseline="0" dirty="0" err="1"/>
                        <a:t>tính</a:t>
                      </a:r>
                      <a:r>
                        <a:rPr lang="en-US" sz="1600" baseline="0" dirty="0"/>
                        <a:t> </a:t>
                      </a:r>
                      <a:r>
                        <a:rPr lang="en-US" sz="1600" baseline="0" dirty="0" err="1"/>
                        <a:t>điểm</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Điểm</a:t>
                      </a:r>
                      <a:r>
                        <a:rPr lang="en-US" dirty="0"/>
                        <a:t> </a:t>
                      </a:r>
                      <a:r>
                        <a:rPr lang="en-US" dirty="0" err="1"/>
                        <a:t>số</a:t>
                      </a:r>
                      <a:r>
                        <a:rPr lang="en-US" baseline="0" dirty="0"/>
                        <a:t> </a:t>
                      </a:r>
                      <a:r>
                        <a:rPr lang="en-US" baseline="0" dirty="0" err="1"/>
                        <a:t>tối</a:t>
                      </a:r>
                      <a:r>
                        <a:rPr lang="en-US" baseline="0" dirty="0"/>
                        <a:t> </a:t>
                      </a:r>
                      <a:r>
                        <a:rPr lang="en-US" baseline="0" dirty="0" err="1"/>
                        <a:t>đa</a:t>
                      </a:r>
                      <a:endParaRPr lang="en-US" dirty="0"/>
                    </a:p>
                    <a:p>
                      <a:endParaRPr lang="en-US" dirty="0"/>
                    </a:p>
                  </a:txBody>
                  <a:tcP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dirty="0">
                          <a:effectLst/>
                          <a:latin typeface="Times New Roman"/>
                          <a:ea typeface="Times New Roman"/>
                        </a:rPr>
                        <a:t>Tiêu chí 2</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Tiếp cận thông tin, phổ biến, giáo dục pháp luật</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30</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370840">
                <a:tc>
                  <a:txBody>
                    <a:bodyPr/>
                    <a:lstStyle/>
                    <a:p>
                      <a:pPr algn="ctr">
                        <a:spcBef>
                          <a:spcPts val="600"/>
                        </a:spcBef>
                        <a:spcAft>
                          <a:spcPts val="0"/>
                        </a:spcAft>
                      </a:pPr>
                      <a:r>
                        <a:rPr lang="vi-VN" sz="1200" b="1" dirty="0">
                          <a:effectLst/>
                          <a:latin typeface="Times New Roman"/>
                          <a:ea typeface="Times New Roman"/>
                        </a:rPr>
                        <a:t>Chỉ tiêu 1</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Công khai các thông tin kịp thời, chính xác, đầy đủ theo đúng quy định pháp luật về tiếp cận thông tin và thực hiện dân chủ ở xã, phường, thị trấn</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6</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r h="370840">
                <a:tc>
                  <a:txBody>
                    <a:bodyPr/>
                    <a:lstStyle/>
                    <a:p>
                      <a:pPr algn="ctr">
                        <a:spcBef>
                          <a:spcPts val="600"/>
                        </a:spcBef>
                        <a:spcAft>
                          <a:spcPts val="0"/>
                        </a:spcAft>
                      </a:pPr>
                      <a:r>
                        <a:rPr lang="vi-VN" sz="1200" b="1" dirty="0">
                          <a:effectLst/>
                          <a:latin typeface="Times New Roman"/>
                          <a:ea typeface="Times New Roman"/>
                        </a:rPr>
                        <a:t>Chỉ tiêu 2</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Cung cấp thông tin theo yêu cầu kịp thời, chính xác, đầy đủ theo đúng quy định pháp luật về tiếp cận thông tin</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(Trong năm đánh giá không có yêu cầu cung cấp thông tin được tính 05 điểm)</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3"/>
                  </a:ext>
                </a:extLst>
              </a:tr>
              <a:tr h="370840">
                <a:tc>
                  <a:txBody>
                    <a:bodyPr/>
                    <a:lstStyle/>
                    <a:p>
                      <a:pPr algn="ctr">
                        <a:spcBef>
                          <a:spcPts val="600"/>
                        </a:spcBef>
                        <a:spcAft>
                          <a:spcPts val="0"/>
                        </a:spcAft>
                      </a:pPr>
                      <a:r>
                        <a:rPr lang="vi-VN" sz="1200" b="1">
                          <a:effectLst/>
                          <a:latin typeface="Times New Roman"/>
                          <a:ea typeface="Times New Roman"/>
                        </a:rPr>
                        <a:t>Chỉ tiêu 3</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Ban hành và tổ chức thực hiện kế hoạch phổ biến, giáo dục pháp luật hàng năm theo đúng quy định pháp luật về phổ biến, giáo dục pháp luật</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8</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4"/>
                  </a:ext>
                </a:extLst>
              </a:tr>
              <a:tr h="370840">
                <a:tc>
                  <a:txBody>
                    <a:bodyPr/>
                    <a:lstStyle/>
                    <a:p>
                      <a:pPr algn="ctr">
                        <a:spcBef>
                          <a:spcPts val="600"/>
                        </a:spcBef>
                        <a:spcAft>
                          <a:spcPts val="0"/>
                        </a:spcAft>
                      </a:pPr>
                      <a:r>
                        <a:rPr lang="vi-VN" sz="1200" b="1">
                          <a:effectLst/>
                          <a:latin typeface="Times New Roman"/>
                          <a:ea typeface="Times New Roman"/>
                        </a:rPr>
                        <a:t>Chỉ tiêu 4</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Triển khai các hình thức, mô hình thông tin, phổ biến, giáo dục pháp luật hiệu quả tại cơ sở</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342837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30758754"/>
              </p:ext>
            </p:extLst>
          </p:nvPr>
        </p:nvGraphicFramePr>
        <p:xfrm>
          <a:off x="457200" y="1935163"/>
          <a:ext cx="8229600" cy="28244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US" dirty="0" err="1"/>
                        <a:t>Tiêu</a:t>
                      </a:r>
                      <a:r>
                        <a:rPr lang="en-US" baseline="0" dirty="0"/>
                        <a:t> </a:t>
                      </a:r>
                      <a:r>
                        <a:rPr lang="en-US" baseline="0" dirty="0" err="1"/>
                        <a:t>chí</a:t>
                      </a:r>
                      <a:r>
                        <a:rPr lang="en-US" baseline="0" dirty="0"/>
                        <a:t>, </a:t>
                      </a:r>
                      <a:r>
                        <a:rPr lang="en-US" baseline="0" dirty="0" err="1"/>
                        <a:t>chỉ</a:t>
                      </a:r>
                      <a:r>
                        <a:rPr lang="en-US" baseline="0" dirty="0"/>
                        <a:t> </a:t>
                      </a:r>
                      <a:r>
                        <a:rPr lang="en-US" baseline="0" dirty="0" err="1"/>
                        <a:t>tiêu</a:t>
                      </a:r>
                      <a:endParaRPr lang="en-US" dirty="0"/>
                    </a:p>
                  </a:txBody>
                  <a:tcPr/>
                </a:tc>
                <a:tc>
                  <a:txBody>
                    <a:bodyPr/>
                    <a:lstStyle/>
                    <a:p>
                      <a:r>
                        <a:rPr lang="en-US" sz="1600" dirty="0" err="1"/>
                        <a:t>Nội</a:t>
                      </a:r>
                      <a:r>
                        <a:rPr lang="en-US" sz="1600" baseline="0" dirty="0"/>
                        <a:t> dung, </a:t>
                      </a:r>
                      <a:r>
                        <a:rPr lang="en-US" sz="1600" baseline="0" dirty="0" err="1"/>
                        <a:t>cách</a:t>
                      </a:r>
                      <a:r>
                        <a:rPr lang="en-US" sz="1600" baseline="0" dirty="0"/>
                        <a:t> </a:t>
                      </a:r>
                      <a:r>
                        <a:rPr lang="en-US" sz="1600" baseline="0" dirty="0" err="1"/>
                        <a:t>tính</a:t>
                      </a:r>
                      <a:r>
                        <a:rPr lang="en-US" sz="1600" baseline="0" dirty="0"/>
                        <a:t> </a:t>
                      </a:r>
                      <a:r>
                        <a:rPr lang="en-US" sz="1600" baseline="0" dirty="0" err="1"/>
                        <a:t>điểm</a:t>
                      </a:r>
                      <a:endParaRPr lang="en-US" sz="1600" dirty="0"/>
                    </a:p>
                  </a:txBody>
                  <a:tcPr/>
                </a:tc>
                <a:tc>
                  <a:txBody>
                    <a:bodyPr/>
                    <a:lstStyle/>
                    <a:p>
                      <a:r>
                        <a:rPr lang="en-US" dirty="0" err="1"/>
                        <a:t>Điểm</a:t>
                      </a:r>
                      <a:r>
                        <a:rPr lang="en-US" baseline="0" dirty="0"/>
                        <a:t> </a:t>
                      </a:r>
                      <a:r>
                        <a:rPr lang="en-US" baseline="0" dirty="0" err="1"/>
                        <a:t>số</a:t>
                      </a:r>
                      <a:r>
                        <a:rPr lang="en-US" baseline="0" dirty="0"/>
                        <a:t> </a:t>
                      </a:r>
                      <a:r>
                        <a:rPr lang="en-US" baseline="0" dirty="0" err="1"/>
                        <a:t>tối</a:t>
                      </a:r>
                      <a:r>
                        <a:rPr lang="en-US" baseline="0" dirty="0"/>
                        <a:t> </a:t>
                      </a:r>
                      <a:r>
                        <a:rPr lang="en-US" baseline="0" dirty="0" err="1"/>
                        <a:t>đa</a:t>
                      </a:r>
                      <a:endParaRPr lang="en-US" dirty="0"/>
                    </a:p>
                  </a:txBody>
                  <a:tcP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dirty="0">
                          <a:effectLst/>
                          <a:latin typeface="Times New Roman"/>
                          <a:ea typeface="Times New Roman"/>
                        </a:rPr>
                        <a:t>Chỉ tiêu 5</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Tổ chức bồi dưỡng, tập huấn kiến thức, kỹ năng phổ biến, giáo dục pháp luật cho tuyên truyền viên pháp luật theo đúng quy định pháp luật về phổ biến, giáo dục pháp luật</a:t>
                      </a:r>
                      <a:endParaRPr lang="en-US" sz="1200" dirty="0">
                        <a:effectLst/>
                        <a:latin typeface="Times New Roman"/>
                        <a:ea typeface="Times New Roman"/>
                      </a:endParaRPr>
                    </a:p>
                    <a:p>
                      <a:pPr>
                        <a:spcBef>
                          <a:spcPts val="600"/>
                        </a:spcBef>
                        <a:spcAft>
                          <a:spcPts val="0"/>
                        </a:spcAft>
                      </a:pPr>
                      <a:r>
                        <a:rPr lang="vi-VN" sz="1200" i="1" dirty="0">
                          <a:effectLst/>
                          <a:latin typeface="Times New Roman"/>
                          <a:ea typeface="Times New Roman"/>
                        </a:rPr>
                        <a:t>Tỷ lệ % = (Tổng số tuyên truyền viên pháp luật được tập huấn, bồi dưỡng/Tổng số tuyên truyền viên pháp luật của cấp xã) x 100</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3</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370840">
                <a:tc>
                  <a:txBody>
                    <a:bodyPr/>
                    <a:lstStyle/>
                    <a:p>
                      <a:pPr algn="ctr">
                        <a:spcBef>
                          <a:spcPts val="600"/>
                        </a:spcBef>
                        <a:spcAft>
                          <a:spcPts val="0"/>
                        </a:spcAft>
                      </a:pPr>
                      <a:r>
                        <a:rPr lang="vi-VN" sz="1200" b="1">
                          <a:effectLst/>
                          <a:latin typeface="Times New Roman"/>
                          <a:ea typeface="Times New Roman"/>
                        </a:rPr>
                        <a:t>Chỉ tiêu 6</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Bảo đảm kinh phí, cơ sở vật chất, phương tiện để thực hiện nhiệm vụ phổ biến, giáo dục pháp luật theo đúng quy định pháp luật về phổ biến, giáo dục pháp luật</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3</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738512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0272601"/>
              </p:ext>
            </p:extLst>
          </p:nvPr>
        </p:nvGraphicFramePr>
        <p:xfrm>
          <a:off x="457200" y="1935163"/>
          <a:ext cx="8229600" cy="4262923"/>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39875">
                <a:tc>
                  <a:txBody>
                    <a:bodyPr/>
                    <a:lstStyle/>
                    <a:p>
                      <a:r>
                        <a:rPr lang="en-US" dirty="0" err="1"/>
                        <a:t>Tiêu</a:t>
                      </a:r>
                      <a:r>
                        <a:rPr lang="en-US" baseline="0" dirty="0"/>
                        <a:t> </a:t>
                      </a:r>
                      <a:r>
                        <a:rPr lang="en-US" baseline="0" dirty="0" err="1"/>
                        <a:t>chí</a:t>
                      </a:r>
                      <a:r>
                        <a:rPr lang="en-US" baseline="0" dirty="0"/>
                        <a:t> 3</a:t>
                      </a:r>
                      <a:endParaRPr lang="en-US" dirty="0"/>
                    </a:p>
                  </a:txBody>
                  <a:tcPr/>
                </a:tc>
                <a:tc>
                  <a:txBody>
                    <a:bodyPr/>
                    <a:lstStyle/>
                    <a:p>
                      <a:pPr>
                        <a:spcBef>
                          <a:spcPts val="600"/>
                        </a:spcBef>
                        <a:spcAft>
                          <a:spcPts val="0"/>
                        </a:spcAft>
                      </a:pPr>
                      <a:r>
                        <a:rPr lang="vi-VN" sz="1200" b="1" dirty="0">
                          <a:effectLst/>
                          <a:latin typeface="Times New Roman"/>
                          <a:ea typeface="Times New Roman"/>
                        </a:rPr>
                        <a:t>Hòa giải ở cơ sở, trợ giúp pháp lý</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15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0"/>
                  </a:ext>
                </a:extLst>
              </a:tr>
              <a:tr h="1709471">
                <a:tc>
                  <a:txBody>
                    <a:bodyPr/>
                    <a:lstStyle/>
                    <a:p>
                      <a:pPr algn="ctr">
                        <a:spcBef>
                          <a:spcPts val="600"/>
                        </a:spcBef>
                        <a:spcAft>
                          <a:spcPts val="0"/>
                        </a:spcAft>
                      </a:pPr>
                      <a:r>
                        <a:rPr lang="vi-VN" sz="1200" b="1">
                          <a:effectLst/>
                          <a:latin typeface="Times New Roman"/>
                          <a:ea typeface="Times New Roman"/>
                        </a:rPr>
                        <a:t>Chỉ tiêu 1</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Các mâu thuẫn, tranh chấp, vi phạm pháp luật thuộc phạm vi hòa giải ở cơ sở được hòa giải kịp thời, hiệu quả theo đúng quy định pháp luật về hòa giải ở cơ sở</a:t>
                      </a:r>
                      <a:r>
                        <a:rPr lang="vi-VN" sz="1200">
                          <a:effectLst/>
                          <a:latin typeface="Times New Roman"/>
                          <a:ea typeface="Times New Roman"/>
                        </a:rPr>
                        <a:t> (sau đây gọi chung là vụ, việc hòa giải)</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(Trong năm đánh giá không phát sinh vụ, việc hòa giải được tính 07 điểm)</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7</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2187692">
                <a:tc>
                  <a:txBody>
                    <a:bodyPr/>
                    <a:lstStyle/>
                    <a:p>
                      <a:pPr algn="ctr">
                        <a:spcBef>
                          <a:spcPts val="600"/>
                        </a:spcBef>
                        <a:spcAft>
                          <a:spcPts val="0"/>
                        </a:spcAft>
                      </a:pPr>
                      <a:r>
                        <a:rPr lang="vi-VN" sz="1200" b="1" dirty="0">
                          <a:effectLst/>
                          <a:latin typeface="Times New Roman"/>
                          <a:ea typeface="Times New Roman"/>
                        </a:rPr>
                        <a:t>Chỉ tiêu 2</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Hỗ trợ kinh phí cho hoạt động hòa giải ở cơ sở theo đúng quy định pháp luật về hòa giải ở cơ sở</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4</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36450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24711911"/>
              </p:ext>
            </p:extLst>
          </p:nvPr>
        </p:nvGraphicFramePr>
        <p:xfrm>
          <a:off x="457200" y="2113280"/>
          <a:ext cx="8229600" cy="38150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US" dirty="0" err="1"/>
                        <a:t>Tiêu</a:t>
                      </a:r>
                      <a:r>
                        <a:rPr lang="en-US" baseline="0" dirty="0"/>
                        <a:t> </a:t>
                      </a:r>
                      <a:r>
                        <a:rPr lang="en-US" baseline="0" dirty="0" err="1"/>
                        <a:t>chí</a:t>
                      </a:r>
                      <a:r>
                        <a:rPr lang="en-US" baseline="0" dirty="0"/>
                        <a:t> 3</a:t>
                      </a:r>
                      <a:endParaRPr lang="en-US" dirty="0"/>
                    </a:p>
                  </a:txBody>
                  <a:tcPr/>
                </a:tc>
                <a:tc>
                  <a:txBody>
                    <a:bodyPr/>
                    <a:lstStyle/>
                    <a:p>
                      <a:r>
                        <a:rPr lang="en-US" sz="1600" dirty="0" err="1"/>
                        <a:t>Nội</a:t>
                      </a:r>
                      <a:r>
                        <a:rPr lang="en-US" sz="1600" baseline="0" dirty="0"/>
                        <a:t> dung, </a:t>
                      </a:r>
                      <a:r>
                        <a:rPr lang="en-US" sz="1600" baseline="0" dirty="0" err="1"/>
                        <a:t>cách</a:t>
                      </a:r>
                      <a:r>
                        <a:rPr lang="en-US" sz="1600" baseline="0" dirty="0"/>
                        <a:t> </a:t>
                      </a:r>
                      <a:r>
                        <a:rPr lang="en-US" sz="1600" baseline="0" dirty="0" err="1"/>
                        <a:t>tính</a:t>
                      </a:r>
                      <a:r>
                        <a:rPr lang="en-US" sz="1600" baseline="0" dirty="0"/>
                        <a:t> </a:t>
                      </a:r>
                      <a:r>
                        <a:rPr lang="en-US" sz="1600" baseline="0" dirty="0" err="1"/>
                        <a:t>điểm</a:t>
                      </a:r>
                      <a:endParaRPr lang="en-US" sz="1600" dirty="0"/>
                    </a:p>
                  </a:txBody>
                  <a:tcPr/>
                </a:tc>
                <a:tc>
                  <a:txBody>
                    <a:bodyPr/>
                    <a:lstStyle/>
                    <a:p>
                      <a:r>
                        <a:rPr lang="en-US" dirty="0" err="1"/>
                        <a:t>Điểm</a:t>
                      </a:r>
                      <a:r>
                        <a:rPr lang="en-US" baseline="0" dirty="0"/>
                        <a:t> </a:t>
                      </a:r>
                      <a:r>
                        <a:rPr lang="en-US" baseline="0" dirty="0" err="1"/>
                        <a:t>số</a:t>
                      </a:r>
                      <a:r>
                        <a:rPr lang="en-US" baseline="0" dirty="0"/>
                        <a:t> </a:t>
                      </a:r>
                      <a:r>
                        <a:rPr lang="en-US" baseline="0" dirty="0" err="1"/>
                        <a:t>tối</a:t>
                      </a:r>
                      <a:r>
                        <a:rPr lang="en-US" baseline="0" dirty="0"/>
                        <a:t> </a:t>
                      </a:r>
                      <a:r>
                        <a:rPr lang="en-US" baseline="0" dirty="0" err="1"/>
                        <a:t>đa</a:t>
                      </a:r>
                      <a:endParaRPr lang="en-US" dirty="0"/>
                    </a:p>
                  </a:txBody>
                  <a:tcP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dirty="0">
                          <a:effectLst/>
                          <a:latin typeface="Times New Roman"/>
                          <a:ea typeface="Times New Roman"/>
                        </a:rPr>
                        <a:t>Chỉ tiêu 3</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Thông tin, giới thiệu về trợ giúp pháp lý theo đúng quy định pháp luật về trợ giúp pháp lý</a:t>
                      </a:r>
                      <a:endParaRPr lang="en-US" sz="1200" dirty="0">
                        <a:effectLst/>
                        <a:latin typeface="Times New Roman"/>
                        <a:ea typeface="Times New Roman"/>
                      </a:endParaRPr>
                    </a:p>
                    <a:p>
                      <a:pPr>
                        <a:spcBef>
                          <a:spcPts val="600"/>
                        </a:spcBef>
                        <a:spcAft>
                          <a:spcPts val="0"/>
                        </a:spcAft>
                      </a:pPr>
                      <a:r>
                        <a:rPr lang="vi-VN" sz="1200" i="1" dirty="0">
                          <a:effectLst/>
                          <a:latin typeface="Times New Roman"/>
                          <a:ea typeface="Times New Roman"/>
                        </a:rPr>
                        <a:t>Tỷ lệ % = (Tổng số người thuộc diện trợ giúp pháp lý là người bị buộc tội, bị hại, đương sự trong các vụ việc tham gia tố tụng được thông tin, giới thiệu đến Trung tâm để thực hiện quyền được trợ giúp pháp lý/Tổng số người thuộc diện trợ giúp pháp lý là người bị buộc tội, bị hại, đương sự trong các vụ, việc tham gia tố tụng cư trú trên địa bàn mà Ủy ban nhân dân cấp xã có được thông tin theo quy định) x 100</a:t>
                      </a:r>
                      <a:endParaRPr lang="en-US" sz="1200" dirty="0">
                        <a:effectLst/>
                        <a:latin typeface="Times New Roman"/>
                        <a:ea typeface="Times New Roman"/>
                      </a:endParaRPr>
                    </a:p>
                    <a:p>
                      <a:pPr>
                        <a:spcBef>
                          <a:spcPts val="600"/>
                        </a:spcBef>
                        <a:spcAft>
                          <a:spcPts val="0"/>
                        </a:spcAft>
                      </a:pPr>
                      <a:r>
                        <a:rPr lang="vi-VN" sz="1200" i="1" dirty="0">
                          <a:effectLst/>
                          <a:latin typeface="Times New Roman"/>
                          <a:ea typeface="Times New Roman"/>
                        </a:rPr>
                        <a:t>(Trong năm không phát sinh vụ, việc trợ giúp pháp lý liên quan đến người thuộc diện trợ giúp pháp lý là người bị buộc tội, bị hại, đương sự trong các vụ việc tham gia tố tụng được tính 04 điểm)</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4</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55682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6922251"/>
              </p:ext>
            </p:extLst>
          </p:nvPr>
        </p:nvGraphicFramePr>
        <p:xfrm>
          <a:off x="457200" y="1935163"/>
          <a:ext cx="8229600" cy="4363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algn="ctr">
                        <a:spcBef>
                          <a:spcPts val="600"/>
                        </a:spcBef>
                        <a:spcAft>
                          <a:spcPts val="0"/>
                        </a:spcAft>
                      </a:pPr>
                      <a:r>
                        <a:rPr lang="vi-VN" sz="1200" b="1">
                          <a:effectLst/>
                          <a:latin typeface="Times New Roman"/>
                          <a:ea typeface="Times New Roman"/>
                        </a:rPr>
                        <a:t>Tiêu chí 4</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Thực hiện dân chủ ở xã, phường, thị trấn</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a:effectLst/>
                          <a:latin typeface="Times New Roman"/>
                          <a:ea typeface="Times New Roman"/>
                        </a:rPr>
                        <a:t>20</a:t>
                      </a:r>
                      <a:endParaRPr lang="en-US" sz="1200">
                        <a:effectLst/>
                        <a:latin typeface="Times New Roman"/>
                        <a:ea typeface="Times New Roman"/>
                      </a:endParaRPr>
                    </a:p>
                  </a:txBody>
                  <a:tcPr marL="0" marR="0" marT="0" marB="0" anchor="ct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a:effectLst/>
                          <a:latin typeface="Times New Roman"/>
                          <a:ea typeface="Times New Roman"/>
                        </a:rPr>
                        <a:t>Chỉ tiêu 1</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Tổ chức trao đổi, đối thoại với Nhân dân theo đúng quy định pháp luật về tổ chức chính quyền địa phương</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3</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370840">
                <a:tc>
                  <a:txBody>
                    <a:bodyPr/>
                    <a:lstStyle/>
                    <a:p>
                      <a:pPr algn="ctr">
                        <a:spcBef>
                          <a:spcPts val="600"/>
                        </a:spcBef>
                        <a:spcAft>
                          <a:spcPts val="0"/>
                        </a:spcAft>
                      </a:pPr>
                      <a:r>
                        <a:rPr lang="vi-VN" sz="1200" b="1" dirty="0">
                          <a:effectLst/>
                          <a:latin typeface="Times New Roman"/>
                          <a:ea typeface="Times New Roman"/>
                        </a:rPr>
                        <a:t>Chỉ tiêu 2</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Tổ chức để Nhân dân bàn, quyết định trực tiếp các nội dung theo đúng quy định pháp luật về thực hiện dân chủ ở xã, phường, thị trấn</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Tỷ lệ % = (Tổng số nội dung đã đưa ra Nhân dân bàn, quyết định trực tiếp đúng hình thức, yêu cầu theo quy định pháp luật/Tổng số nội dung pháp luật quy định phải tổ chức để Nhân dân bàn, quyết định trực tiếp) x 100</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4</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r h="370840">
                <a:tc>
                  <a:txBody>
                    <a:bodyPr/>
                    <a:lstStyle/>
                    <a:p>
                      <a:pPr algn="ctr">
                        <a:spcBef>
                          <a:spcPts val="600"/>
                        </a:spcBef>
                        <a:spcAft>
                          <a:spcPts val="0"/>
                        </a:spcAft>
                      </a:pPr>
                      <a:r>
                        <a:rPr lang="vi-VN" sz="1200" b="1" dirty="0">
                          <a:effectLst/>
                          <a:latin typeface="Times New Roman"/>
                          <a:ea typeface="Times New Roman"/>
                        </a:rPr>
                        <a:t>Chỉ tiêu 3</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Tổ chức để Nhân dân bàn, biểu quyết các nội dung theo đúng quy định pháp luật về thực hiện dân chủ ở xã, phường, thị trấn</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Tỷ lệ % = (Tổng số nội dung đã đưa ra Nhân dân bàn, biểu quyết đúng hình thức, yêu cầu theo quy định pháp luật/Tổng số nội dung pháp luật quy định phải tổ chức để Nhân dân bàn, biểu quyết) x 100</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4</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76172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4697219"/>
              </p:ext>
            </p:extLst>
          </p:nvPr>
        </p:nvGraphicFramePr>
        <p:xfrm>
          <a:off x="457200" y="1935163"/>
          <a:ext cx="8229600" cy="39166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Tiêu</a:t>
                      </a:r>
                      <a:r>
                        <a:rPr lang="en-US" baseline="0" dirty="0"/>
                        <a:t> </a:t>
                      </a:r>
                      <a:r>
                        <a:rPr lang="en-US" baseline="0" dirty="0" err="1"/>
                        <a:t>chí</a:t>
                      </a:r>
                      <a:r>
                        <a:rPr lang="en-US" baseline="0" dirty="0"/>
                        <a:t>, </a:t>
                      </a:r>
                      <a:r>
                        <a:rPr lang="en-US" baseline="0" dirty="0" err="1"/>
                        <a:t>chỉ</a:t>
                      </a:r>
                      <a:r>
                        <a:rPr lang="en-US" baseline="0" dirty="0"/>
                        <a:t> </a:t>
                      </a:r>
                      <a:r>
                        <a:rPr lang="en-US" baseline="0" dirty="0" err="1"/>
                        <a:t>tiêu</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Nội</a:t>
                      </a:r>
                      <a:r>
                        <a:rPr lang="en-US" baseline="0" dirty="0"/>
                        <a:t> dung </a:t>
                      </a:r>
                      <a:r>
                        <a:rPr lang="en-US" baseline="0" dirty="0" err="1"/>
                        <a:t>đánh</a:t>
                      </a:r>
                      <a:r>
                        <a:rPr lang="en-US" baseline="0" dirty="0"/>
                        <a:t> </a:t>
                      </a:r>
                      <a:r>
                        <a:rPr lang="en-US" baseline="0" dirty="0" err="1"/>
                        <a:t>giá</a:t>
                      </a:r>
                      <a:r>
                        <a:rPr lang="en-US" baseline="0" dirty="0"/>
                        <a:t>, </a:t>
                      </a:r>
                      <a:r>
                        <a:rPr lang="en-US" baseline="0" dirty="0" err="1"/>
                        <a:t>chấm</a:t>
                      </a:r>
                      <a:r>
                        <a:rPr lang="en-US" baseline="0" dirty="0"/>
                        <a:t> </a:t>
                      </a:r>
                      <a:r>
                        <a:rPr lang="en-US" baseline="0" dirty="0" err="1"/>
                        <a:t>điểm</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Điểm</a:t>
                      </a:r>
                      <a:r>
                        <a:rPr lang="en-US" baseline="0" dirty="0"/>
                        <a:t> </a:t>
                      </a:r>
                      <a:r>
                        <a:rPr lang="en-US" baseline="0" dirty="0" err="1"/>
                        <a:t>số</a:t>
                      </a:r>
                      <a:r>
                        <a:rPr lang="en-US" baseline="0" dirty="0"/>
                        <a:t> </a:t>
                      </a:r>
                      <a:r>
                        <a:rPr lang="en-US" baseline="0" dirty="0" err="1"/>
                        <a:t>tối</a:t>
                      </a:r>
                      <a:r>
                        <a:rPr lang="en-US" baseline="0" dirty="0"/>
                        <a:t> </a:t>
                      </a:r>
                      <a:r>
                        <a:rPr lang="en-US" baseline="0" dirty="0" err="1"/>
                        <a:t>đa</a:t>
                      </a:r>
                      <a:endParaRPr lang="en-US" dirty="0"/>
                    </a:p>
                    <a:p>
                      <a:endParaRPr lang="en-US" dirty="0"/>
                    </a:p>
                  </a:txBody>
                  <a:tcP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a:effectLst/>
                          <a:latin typeface="Times New Roman"/>
                          <a:ea typeface="Times New Roman"/>
                        </a:rPr>
                        <a:t>Chỉ tiêu 4</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Tổ chức để Nhân dân tham gia ý kiến các nội dung theo đúng quy định pháp luật về thực hiện dân chủ ở xã, phường, thị trấn</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Tỷ lệ % = (Tổng số nội dung đã đưa ra Nhân dân tham gia ý kiến đúng hình thức, yêu cầu và thực hiện tổng hợp, tiếp thu, thông báo việc tổng hợp, tiếp thu ý kiến của Nhân dân theo quy định pháp luật/Tổng số nội dung pháp luật quy định phải tổ chức để Nhân dân tham gia ý kiến) x 100</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4</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370840">
                <a:tc>
                  <a:txBody>
                    <a:bodyPr/>
                    <a:lstStyle/>
                    <a:p>
                      <a:pPr algn="ctr">
                        <a:spcBef>
                          <a:spcPts val="600"/>
                        </a:spcBef>
                        <a:spcAft>
                          <a:spcPts val="0"/>
                        </a:spcAft>
                      </a:pPr>
                      <a:r>
                        <a:rPr lang="vi-VN" sz="1200" b="1" dirty="0">
                          <a:effectLst/>
                          <a:latin typeface="Times New Roman"/>
                          <a:ea typeface="Times New Roman"/>
                        </a:rPr>
                        <a:t>Chỉ tiêu 5</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Tổ chức để Nhân dân trực tiếp hoặc thông qua Ban Thanh tra nhân dân, Ban giám sát đầu tư của cộng đồng thực hiện giám sát các nội dung theo đúng quy định pháp luật về thực hiện dân chủ ở xã, phường, thị trấn</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79283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p:txBody>
      </p:sp>
      <p:sp>
        <p:nvSpPr>
          <p:cNvPr id="8" name="Text Placeholder 7"/>
          <p:cNvSpPr>
            <a:spLocks noGrp="1"/>
          </p:cNvSpPr>
          <p:nvPr>
            <p:ph type="body" idx="1"/>
          </p:nvPr>
        </p:nvSpPr>
        <p:spPr/>
        <p:txBody>
          <a:bodyPr/>
          <a:lstStyle/>
          <a:p>
            <a:r>
              <a:rPr lang="en-US" dirty="0" err="1"/>
              <a:t>Quy</a:t>
            </a:r>
            <a:r>
              <a:rPr lang="en-US" dirty="0"/>
              <a:t> </a:t>
            </a:r>
            <a:r>
              <a:rPr lang="en-US" dirty="0" err="1"/>
              <a:t>định</a:t>
            </a:r>
            <a:r>
              <a:rPr lang="en-US" dirty="0"/>
              <a:t> </a:t>
            </a:r>
            <a:r>
              <a:rPr lang="en-US" dirty="0" err="1"/>
              <a:t>cũ</a:t>
            </a:r>
            <a:endParaRPr lang="en-US" dirty="0"/>
          </a:p>
        </p:txBody>
      </p:sp>
      <p:sp>
        <p:nvSpPr>
          <p:cNvPr id="10" name="Text Placeholder 9"/>
          <p:cNvSpPr>
            <a:spLocks noGrp="1"/>
          </p:cNvSpPr>
          <p:nvPr>
            <p:ph type="body" sz="half" idx="3"/>
          </p:nvPr>
        </p:nvSpPr>
        <p:spPr/>
        <p:txBody>
          <a:bodyPr/>
          <a:lstStyle/>
          <a:p>
            <a:r>
              <a:rPr lang="en-US" dirty="0" err="1"/>
              <a:t>Quy</a:t>
            </a:r>
            <a:r>
              <a:rPr lang="en-US" dirty="0"/>
              <a:t> </a:t>
            </a:r>
            <a:r>
              <a:rPr lang="en-US" dirty="0" err="1"/>
              <a:t>định</a:t>
            </a:r>
            <a:r>
              <a:rPr lang="en-US" dirty="0"/>
              <a:t> </a:t>
            </a:r>
            <a:r>
              <a:rPr lang="en-US" dirty="0" err="1"/>
              <a:t>mới</a:t>
            </a:r>
            <a:endParaRPr lang="en-US" dirty="0"/>
          </a:p>
        </p:txBody>
      </p:sp>
      <p:sp>
        <p:nvSpPr>
          <p:cNvPr id="9" name="Content Placeholder 8"/>
          <p:cNvSpPr>
            <a:spLocks noGrp="1"/>
          </p:cNvSpPr>
          <p:nvPr>
            <p:ph sz="quarter" idx="2"/>
          </p:nvPr>
        </p:nvSpPr>
        <p:spPr/>
        <p:txBody>
          <a:bodyPr/>
          <a:lstStyle/>
          <a:p>
            <a:pPr algn="just"/>
            <a:r>
              <a:rPr lang="en-US" dirty="0" err="1"/>
              <a:t>Quyết</a:t>
            </a:r>
            <a:r>
              <a:rPr lang="en-US" dirty="0"/>
              <a:t> </a:t>
            </a:r>
            <a:r>
              <a:rPr lang="en-US" dirty="0" err="1"/>
              <a:t>định</a:t>
            </a:r>
            <a:r>
              <a:rPr lang="en-US" dirty="0"/>
              <a:t> </a:t>
            </a:r>
            <a:r>
              <a:rPr lang="en-US" dirty="0" err="1"/>
              <a:t>số</a:t>
            </a:r>
            <a:r>
              <a:rPr lang="en-US" dirty="0"/>
              <a:t> 619/2017 </a:t>
            </a:r>
            <a:r>
              <a:rPr lang="en-US" dirty="0" err="1"/>
              <a:t>ngày</a:t>
            </a:r>
            <a:r>
              <a:rPr lang="en-US" dirty="0"/>
              <a:t> 08/5/2017 </a:t>
            </a:r>
            <a:r>
              <a:rPr lang="en-US" dirty="0" err="1"/>
              <a:t>quy</a:t>
            </a:r>
            <a:r>
              <a:rPr lang="en-US" dirty="0"/>
              <a:t> </a:t>
            </a:r>
            <a:r>
              <a:rPr lang="en-US" dirty="0" err="1"/>
              <a:t>định</a:t>
            </a:r>
            <a:r>
              <a:rPr lang="en-US" dirty="0"/>
              <a:t> </a:t>
            </a:r>
            <a:r>
              <a:rPr lang="en-US" dirty="0" err="1"/>
              <a:t>về</a:t>
            </a:r>
            <a:r>
              <a:rPr lang="en-US" dirty="0"/>
              <a:t> </a:t>
            </a:r>
            <a:r>
              <a:rPr lang="en-US" dirty="0" err="1"/>
              <a:t>xã</a:t>
            </a:r>
            <a:r>
              <a:rPr lang="en-US" dirty="0"/>
              <a:t>, </a:t>
            </a:r>
            <a:r>
              <a:rPr lang="en-US" dirty="0" err="1"/>
              <a:t>phường</a:t>
            </a:r>
            <a:r>
              <a:rPr lang="en-US" dirty="0"/>
              <a:t>, </a:t>
            </a:r>
            <a:r>
              <a:rPr lang="en-US" dirty="0" err="1"/>
              <a:t>thị</a:t>
            </a:r>
            <a:r>
              <a:rPr lang="en-US" dirty="0"/>
              <a:t> </a:t>
            </a:r>
            <a:r>
              <a:rPr lang="en-US" dirty="0" err="1"/>
              <a:t>trấn</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a:p>
            <a:r>
              <a:rPr lang="en-US" dirty="0" err="1"/>
              <a:t>Thông</a:t>
            </a:r>
            <a:r>
              <a:rPr lang="en-US" dirty="0"/>
              <a:t> </a:t>
            </a:r>
            <a:r>
              <a:rPr lang="en-US" dirty="0" err="1"/>
              <a:t>tư</a:t>
            </a:r>
            <a:r>
              <a:rPr lang="en-US" dirty="0"/>
              <a:t> </a:t>
            </a:r>
            <a:r>
              <a:rPr lang="en-US" dirty="0" err="1"/>
              <a:t>số</a:t>
            </a:r>
            <a:r>
              <a:rPr lang="en-US" dirty="0"/>
              <a:t> 07/2017/TT-BTP </a:t>
            </a:r>
            <a:r>
              <a:rPr lang="en-US" dirty="0" err="1"/>
              <a:t>ngày</a:t>
            </a:r>
            <a:r>
              <a:rPr lang="en-US" dirty="0"/>
              <a:t> 28/7/2017 </a:t>
            </a:r>
            <a:r>
              <a:rPr lang="en-US" dirty="0" err="1"/>
              <a:t>quy</a:t>
            </a:r>
            <a:r>
              <a:rPr lang="en-US" dirty="0"/>
              <a:t> </a:t>
            </a:r>
            <a:r>
              <a:rPr lang="en-US" dirty="0" err="1"/>
              <a:t>định</a:t>
            </a:r>
            <a:r>
              <a:rPr lang="en-US" dirty="0"/>
              <a:t> </a:t>
            </a:r>
            <a:r>
              <a:rPr lang="en-US" dirty="0" err="1"/>
              <a:t>về</a:t>
            </a:r>
            <a:r>
              <a:rPr lang="en-US" dirty="0"/>
              <a:t> </a:t>
            </a:r>
            <a:r>
              <a:rPr lang="en-US" dirty="0" err="1"/>
              <a:t>điểm</a:t>
            </a:r>
            <a:r>
              <a:rPr lang="en-US" dirty="0"/>
              <a:t> </a:t>
            </a:r>
            <a:r>
              <a:rPr lang="en-US" dirty="0" err="1"/>
              <a:t>số</a:t>
            </a:r>
            <a:r>
              <a:rPr lang="en-US" dirty="0"/>
              <a:t>, </a:t>
            </a:r>
            <a:r>
              <a:rPr lang="en-US" dirty="0" err="1"/>
              <a:t>hướng</a:t>
            </a:r>
            <a:r>
              <a:rPr lang="en-US" dirty="0"/>
              <a:t> </a:t>
            </a:r>
            <a:r>
              <a:rPr lang="en-US" dirty="0" err="1"/>
              <a:t>dẫn</a:t>
            </a:r>
            <a:r>
              <a:rPr lang="en-US" dirty="0"/>
              <a:t> </a:t>
            </a:r>
            <a:r>
              <a:rPr lang="en-US" dirty="0" err="1"/>
              <a:t>cách</a:t>
            </a:r>
            <a:r>
              <a:rPr lang="en-US" dirty="0"/>
              <a:t> </a:t>
            </a:r>
            <a:r>
              <a:rPr lang="en-US" dirty="0" err="1"/>
              <a:t>tính</a:t>
            </a:r>
            <a:r>
              <a:rPr lang="en-US" dirty="0"/>
              <a:t> </a:t>
            </a:r>
            <a:r>
              <a:rPr lang="en-US" dirty="0" err="1"/>
              <a:t>điểm</a:t>
            </a:r>
            <a:r>
              <a:rPr lang="en-US" dirty="0"/>
              <a:t> </a:t>
            </a:r>
            <a:r>
              <a:rPr lang="en-US" dirty="0" err="1"/>
              <a:t>chỉ</a:t>
            </a:r>
            <a:r>
              <a:rPr lang="en-US" dirty="0"/>
              <a:t> </a:t>
            </a:r>
            <a:r>
              <a:rPr lang="en-US" dirty="0" err="1"/>
              <a:t>tiêu</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 </a:t>
            </a:r>
            <a:r>
              <a:rPr lang="en-US" dirty="0" err="1"/>
              <a:t>Hội</a:t>
            </a:r>
            <a:r>
              <a:rPr lang="en-US" dirty="0"/>
              <a:t> </a:t>
            </a:r>
            <a:r>
              <a:rPr lang="en-US" dirty="0" err="1"/>
              <a:t>đồng</a:t>
            </a:r>
            <a:r>
              <a:rPr lang="en-US" dirty="0"/>
              <a:t> </a:t>
            </a:r>
            <a:r>
              <a:rPr lang="en-US" dirty="0" err="1"/>
              <a:t>đánh</a:t>
            </a:r>
            <a:r>
              <a:rPr lang="en-US" dirty="0"/>
              <a:t> </a:t>
            </a:r>
            <a:r>
              <a:rPr lang="en-US" dirty="0" err="1"/>
              <a:t>giá</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a:t>
            </a:r>
          </a:p>
          <a:p>
            <a:endParaRPr lang="en-US" dirty="0"/>
          </a:p>
        </p:txBody>
      </p:sp>
      <p:sp>
        <p:nvSpPr>
          <p:cNvPr id="11" name="Content Placeholder 10"/>
          <p:cNvSpPr>
            <a:spLocks noGrp="1"/>
          </p:cNvSpPr>
          <p:nvPr>
            <p:ph sz="quarter" idx="4"/>
          </p:nvPr>
        </p:nvSpPr>
        <p:spPr>
          <a:xfrm>
            <a:off x="4645025" y="2514600"/>
            <a:ext cx="4194175" cy="3845720"/>
          </a:xfrm>
        </p:spPr>
        <p:txBody>
          <a:bodyPr>
            <a:normAutofit/>
          </a:bodyPr>
          <a:lstStyle/>
          <a:p>
            <a:pPr algn="just"/>
            <a:r>
              <a:rPr lang="en-US" dirty="0" err="1"/>
              <a:t>Quyết</a:t>
            </a:r>
            <a:r>
              <a:rPr lang="en-US" dirty="0"/>
              <a:t> </a:t>
            </a:r>
            <a:r>
              <a:rPr lang="en-US" dirty="0" err="1"/>
              <a:t>định</a:t>
            </a:r>
            <a:r>
              <a:rPr lang="en-US" dirty="0"/>
              <a:t> </a:t>
            </a:r>
            <a:r>
              <a:rPr lang="en-US" dirty="0" err="1"/>
              <a:t>số</a:t>
            </a:r>
            <a:r>
              <a:rPr lang="en-US" dirty="0"/>
              <a:t> 25/2021/QĐ-</a:t>
            </a:r>
            <a:r>
              <a:rPr lang="en-US" dirty="0" err="1"/>
              <a:t>TTg</a:t>
            </a:r>
            <a:r>
              <a:rPr lang="en-US" dirty="0"/>
              <a:t> </a:t>
            </a:r>
            <a:r>
              <a:rPr lang="en-US" dirty="0" err="1"/>
              <a:t>ngày</a:t>
            </a:r>
            <a:r>
              <a:rPr lang="en-US" dirty="0"/>
              <a:t> 22/7/2021 </a:t>
            </a:r>
            <a:r>
              <a:rPr lang="en-US" dirty="0" err="1"/>
              <a:t>quy</a:t>
            </a:r>
            <a:r>
              <a:rPr lang="en-US" dirty="0"/>
              <a:t> </a:t>
            </a:r>
            <a:r>
              <a:rPr lang="en-US" dirty="0" err="1"/>
              <a:t>định</a:t>
            </a:r>
            <a:r>
              <a:rPr lang="en-US" dirty="0"/>
              <a:t> </a:t>
            </a:r>
            <a:r>
              <a:rPr lang="en-US" dirty="0" err="1"/>
              <a:t>về</a:t>
            </a:r>
            <a:r>
              <a:rPr lang="en-US" dirty="0"/>
              <a:t> </a:t>
            </a:r>
            <a:r>
              <a:rPr lang="en-US" dirty="0" err="1"/>
              <a:t>xã</a:t>
            </a:r>
            <a:r>
              <a:rPr lang="en-US" dirty="0"/>
              <a:t>, </a:t>
            </a:r>
            <a:r>
              <a:rPr lang="en-US" dirty="0" err="1"/>
              <a:t>phường</a:t>
            </a:r>
            <a:r>
              <a:rPr lang="en-US" dirty="0"/>
              <a:t>, </a:t>
            </a:r>
            <a:r>
              <a:rPr lang="en-US" dirty="0" err="1"/>
              <a:t>thị</a:t>
            </a:r>
            <a:r>
              <a:rPr lang="en-US" dirty="0"/>
              <a:t> </a:t>
            </a:r>
            <a:r>
              <a:rPr lang="en-US" dirty="0" err="1"/>
              <a:t>trấn</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endParaRPr lang="en-US" dirty="0"/>
          </a:p>
          <a:p>
            <a:pPr algn="just"/>
            <a:r>
              <a:rPr lang="en-US" dirty="0" err="1"/>
              <a:t>Thông</a:t>
            </a:r>
            <a:r>
              <a:rPr lang="en-US" dirty="0"/>
              <a:t> </a:t>
            </a:r>
            <a:r>
              <a:rPr lang="en-US" dirty="0" err="1"/>
              <a:t>tư</a:t>
            </a:r>
            <a:r>
              <a:rPr lang="en-US" dirty="0"/>
              <a:t> </a:t>
            </a:r>
            <a:r>
              <a:rPr lang="en-US" dirty="0" err="1"/>
              <a:t>số</a:t>
            </a:r>
            <a:r>
              <a:rPr lang="en-US" dirty="0"/>
              <a:t> 09/2021/TT-BTP </a:t>
            </a:r>
            <a:r>
              <a:rPr lang="en-US" dirty="0" err="1"/>
              <a:t>ngày</a:t>
            </a:r>
            <a:r>
              <a:rPr lang="en-US" dirty="0"/>
              <a:t> 15/11/2021 </a:t>
            </a:r>
            <a:r>
              <a:rPr lang="en-US" dirty="0" err="1"/>
              <a:t>hướng</a:t>
            </a:r>
            <a:r>
              <a:rPr lang="en-US" dirty="0"/>
              <a:t> </a:t>
            </a:r>
            <a:r>
              <a:rPr lang="en-US" dirty="0" err="1"/>
              <a:t>dẫn</a:t>
            </a:r>
            <a:r>
              <a:rPr lang="en-US" dirty="0"/>
              <a:t> </a:t>
            </a:r>
            <a:r>
              <a:rPr lang="en-US" dirty="0" err="1"/>
              <a:t>thi</a:t>
            </a:r>
            <a:r>
              <a:rPr lang="en-US" dirty="0"/>
              <a:t> </a:t>
            </a:r>
            <a:r>
              <a:rPr lang="en-US" dirty="0" err="1"/>
              <a:t>hành</a:t>
            </a:r>
            <a:r>
              <a:rPr lang="en-US" dirty="0"/>
              <a:t> </a:t>
            </a:r>
            <a:r>
              <a:rPr lang="en-US" dirty="0" err="1"/>
              <a:t>Quyết</a:t>
            </a:r>
            <a:r>
              <a:rPr lang="en-US" dirty="0"/>
              <a:t> </a:t>
            </a:r>
            <a:r>
              <a:rPr lang="en-US" dirty="0" err="1"/>
              <a:t>định</a:t>
            </a:r>
            <a:r>
              <a:rPr lang="en-US" dirty="0"/>
              <a:t> 25/2021/QĐ-</a:t>
            </a:r>
            <a:r>
              <a:rPr lang="en-US" dirty="0" err="1"/>
              <a:t>TTg</a:t>
            </a:r>
            <a:endParaRPr lang="en-US" dirty="0"/>
          </a:p>
        </p:txBody>
      </p:sp>
    </p:spTree>
    <p:extLst>
      <p:ext uri="{BB962C8B-B14F-4D97-AF65-F5344CB8AC3E}">
        <p14:creationId xmlns:p14="http://schemas.microsoft.com/office/powerpoint/2010/main" val="4059552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5169019"/>
              </p:ext>
            </p:extLst>
          </p:nvPr>
        </p:nvGraphicFramePr>
        <p:xfrm>
          <a:off x="457200" y="1935163"/>
          <a:ext cx="8229600" cy="3002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algn="ctr">
                        <a:spcBef>
                          <a:spcPts val="600"/>
                        </a:spcBef>
                        <a:spcAft>
                          <a:spcPts val="0"/>
                        </a:spcAft>
                      </a:pPr>
                      <a:r>
                        <a:rPr lang="vi-VN" sz="1200" b="1" dirty="0">
                          <a:effectLst/>
                          <a:latin typeface="Times New Roman"/>
                          <a:ea typeface="Times New Roman"/>
                        </a:rPr>
                        <a:t>Tiêu chí 5</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Tổ chức tiếp công dân, giải quyết kiến nghị, phản ánh, khiếu nại, tố cáo, thủ tục hành chính; bảo đảm an ninh quốc gia, trật tự, an toàn xã hội</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25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0"/>
                  </a:ext>
                </a:extLst>
              </a:tr>
              <a:tr h="370840">
                <a:tc>
                  <a:txBody>
                    <a:bodyPr/>
                    <a:lstStyle/>
                    <a:p>
                      <a:pPr algn="ctr">
                        <a:spcBef>
                          <a:spcPts val="600"/>
                        </a:spcBef>
                        <a:spcAft>
                          <a:spcPts val="0"/>
                        </a:spcAft>
                      </a:pPr>
                      <a:r>
                        <a:rPr lang="vi-VN" sz="1200" b="1" dirty="0">
                          <a:effectLst/>
                          <a:latin typeface="Times New Roman"/>
                          <a:ea typeface="Times New Roman"/>
                        </a:rPr>
                        <a:t>Chỉ tiêu 1</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dirty="0">
                          <a:effectLst/>
                          <a:latin typeface="Times New Roman"/>
                          <a:ea typeface="Times New Roman"/>
                        </a:rPr>
                        <a:t>Tổ chức tiếp công dân, tiếp nhận, giải quyết kiến nghị, phản ánh, khiếu nại, tố cáo theo đúng quy định pháp luật về tiếp công dân, khiếu nại, tố cáo</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7</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370840">
                <a:tc>
                  <a:txBody>
                    <a:bodyPr/>
                    <a:lstStyle/>
                    <a:p>
                      <a:pPr algn="ctr">
                        <a:spcBef>
                          <a:spcPts val="600"/>
                        </a:spcBef>
                        <a:spcAft>
                          <a:spcPts val="0"/>
                        </a:spcAft>
                      </a:pPr>
                      <a:r>
                        <a:rPr lang="vi-VN" sz="1200" b="1" dirty="0">
                          <a:effectLst/>
                          <a:latin typeface="Times New Roman"/>
                          <a:ea typeface="Times New Roman"/>
                        </a:rPr>
                        <a:t>Chỉ tiêu 2</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Tiếp nhận, giải quyết thủ tục hành chính theo đúng quy định pháp luật về giải quyết thủ tục hành chính</a:t>
                      </a:r>
                      <a:endParaRPr lang="en-US" sz="1200">
                        <a:effectLst/>
                        <a:latin typeface="Times New Roman"/>
                        <a:ea typeface="Times New Roman"/>
                      </a:endParaRPr>
                    </a:p>
                    <a:p>
                      <a:pPr>
                        <a:spcBef>
                          <a:spcPts val="600"/>
                        </a:spcBef>
                        <a:spcAft>
                          <a:spcPts val="0"/>
                        </a:spcAft>
                      </a:pPr>
                      <a:r>
                        <a:rPr lang="vi-VN" sz="1200" i="1">
                          <a:effectLst/>
                          <a:latin typeface="Times New Roman"/>
                          <a:ea typeface="Times New Roman"/>
                        </a:rPr>
                        <a:t>Tỷ lệ % = (Tổng số hồ sơ thủ tục hành chính được giải quyết đúng quy định pháp luật/Tổng số hồ sơ thủ tục hành chính đủ điều kiện giải quyết đã được tiếp nhận) x 100</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7</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677819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0738312"/>
              </p:ext>
            </p:extLst>
          </p:nvPr>
        </p:nvGraphicFramePr>
        <p:xfrm>
          <a:off x="457200" y="1930401"/>
          <a:ext cx="8229600" cy="374903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US" dirty="0" err="1"/>
                        <a:t>Tiêu</a:t>
                      </a:r>
                      <a:r>
                        <a:rPr lang="en-US" baseline="0" dirty="0"/>
                        <a:t> </a:t>
                      </a:r>
                      <a:r>
                        <a:rPr lang="en-US" baseline="0" dirty="0" err="1"/>
                        <a:t>chí</a:t>
                      </a:r>
                      <a:r>
                        <a:rPr lang="en-US" baseline="0" dirty="0"/>
                        <a:t>, </a:t>
                      </a:r>
                      <a:r>
                        <a:rPr lang="en-US" baseline="0" dirty="0" err="1"/>
                        <a:t>chỉ</a:t>
                      </a:r>
                      <a:r>
                        <a:rPr lang="en-US" baseline="0" dirty="0"/>
                        <a:t> </a:t>
                      </a:r>
                      <a:r>
                        <a:rPr lang="en-US" baseline="0" dirty="0" err="1"/>
                        <a:t>tiêu</a:t>
                      </a:r>
                      <a:endParaRPr lang="en-US" dirty="0"/>
                    </a:p>
                  </a:txBody>
                  <a:tcPr/>
                </a:tc>
                <a:tc>
                  <a:txBody>
                    <a:bodyPr/>
                    <a:lstStyle/>
                    <a:p>
                      <a:r>
                        <a:rPr lang="en-US" dirty="0" err="1"/>
                        <a:t>Nội</a:t>
                      </a:r>
                      <a:r>
                        <a:rPr lang="en-US" baseline="0" dirty="0"/>
                        <a:t> dung </a:t>
                      </a:r>
                      <a:r>
                        <a:rPr lang="en-US" baseline="0" dirty="0" err="1"/>
                        <a:t>đánh</a:t>
                      </a:r>
                      <a:r>
                        <a:rPr lang="en-US" baseline="0" dirty="0"/>
                        <a:t> </a:t>
                      </a:r>
                      <a:r>
                        <a:rPr lang="en-US" baseline="0" dirty="0" err="1"/>
                        <a:t>giá</a:t>
                      </a:r>
                      <a:r>
                        <a:rPr lang="en-US" baseline="0" dirty="0"/>
                        <a:t>, </a:t>
                      </a:r>
                      <a:r>
                        <a:rPr lang="en-US" baseline="0" dirty="0" err="1"/>
                        <a:t>chấm</a:t>
                      </a:r>
                      <a:r>
                        <a:rPr lang="en-US" baseline="0" dirty="0"/>
                        <a:t> </a:t>
                      </a:r>
                      <a:r>
                        <a:rPr lang="en-US" baseline="0" dirty="0" err="1"/>
                        <a:t>điểm</a:t>
                      </a:r>
                      <a:endParaRPr lang="en-US" dirty="0"/>
                    </a:p>
                  </a:txBody>
                  <a:tcPr/>
                </a:tc>
                <a:tc>
                  <a:txBody>
                    <a:bodyPr/>
                    <a:lstStyle/>
                    <a:p>
                      <a:r>
                        <a:rPr lang="en-US" dirty="0" err="1"/>
                        <a:t>Điểm</a:t>
                      </a:r>
                      <a:r>
                        <a:rPr lang="en-US" baseline="0" dirty="0"/>
                        <a:t> </a:t>
                      </a:r>
                      <a:r>
                        <a:rPr lang="en-US" baseline="0" dirty="0" err="1"/>
                        <a:t>số</a:t>
                      </a:r>
                      <a:r>
                        <a:rPr lang="en-US" baseline="0" dirty="0"/>
                        <a:t> </a:t>
                      </a:r>
                      <a:r>
                        <a:rPr lang="en-US" baseline="0" dirty="0" err="1"/>
                        <a:t>tối</a:t>
                      </a:r>
                      <a:r>
                        <a:rPr lang="en-US" baseline="0" dirty="0"/>
                        <a:t> </a:t>
                      </a:r>
                      <a:r>
                        <a:rPr lang="en-US" baseline="0" dirty="0" err="1"/>
                        <a:t>đa</a:t>
                      </a:r>
                      <a:endParaRPr lang="en-US" dirty="0"/>
                    </a:p>
                  </a:txBody>
                  <a:tcPr/>
                </a:tc>
                <a:extLst>
                  <a:ext uri="{0D108BD9-81ED-4DB2-BD59-A6C34878D82A}">
                    <a16:rowId xmlns:a16="http://schemas.microsoft.com/office/drawing/2014/main" xmlns="" val="10000"/>
                  </a:ext>
                </a:extLst>
              </a:tr>
              <a:tr h="822959">
                <a:tc>
                  <a:txBody>
                    <a:bodyPr/>
                    <a:lstStyle/>
                    <a:p>
                      <a:pPr algn="ctr">
                        <a:spcBef>
                          <a:spcPts val="600"/>
                        </a:spcBef>
                        <a:spcAft>
                          <a:spcPts val="0"/>
                        </a:spcAft>
                      </a:pPr>
                      <a:r>
                        <a:rPr lang="vi-VN" sz="1200" b="1" dirty="0">
                          <a:effectLst/>
                          <a:latin typeface="Times New Roman"/>
                          <a:ea typeface="Times New Roman"/>
                        </a:rPr>
                        <a:t>Chỉ tiêu 3</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Không có cán bộ, công chức bị xử lý kỷ luật hành chính hoặc bị truy cứu trách nhiệm hình sự</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5</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1"/>
                  </a:ext>
                </a:extLst>
              </a:tr>
              <a:tr h="960119">
                <a:tc>
                  <a:txBody>
                    <a:bodyPr/>
                    <a:lstStyle/>
                    <a:p>
                      <a:pPr algn="ctr">
                        <a:spcBef>
                          <a:spcPts val="600"/>
                        </a:spcBef>
                        <a:spcAft>
                          <a:spcPts val="0"/>
                        </a:spcAft>
                      </a:pPr>
                      <a:r>
                        <a:rPr lang="vi-VN" sz="1200" b="1" dirty="0">
                          <a:effectLst/>
                          <a:latin typeface="Times New Roman"/>
                          <a:ea typeface="Times New Roman"/>
                        </a:rPr>
                        <a:t>Chỉ tiêu 4</a:t>
                      </a:r>
                      <a:endParaRPr lang="en-US" sz="1200" dirty="0">
                        <a:effectLst/>
                        <a:latin typeface="Times New Roman"/>
                        <a:ea typeface="Times New Roman"/>
                      </a:endParaRPr>
                    </a:p>
                  </a:txBody>
                  <a:tcPr marL="0" marR="0" marT="0" marB="0" anchor="ctr"/>
                </a:tc>
                <a:tc>
                  <a:txBody>
                    <a:bodyPr/>
                    <a:lstStyle/>
                    <a:p>
                      <a:pPr>
                        <a:spcBef>
                          <a:spcPts val="600"/>
                        </a:spcBef>
                        <a:spcAft>
                          <a:spcPts val="0"/>
                        </a:spcAft>
                      </a:pPr>
                      <a:r>
                        <a:rPr lang="vi-VN" sz="1200" b="1">
                          <a:effectLst/>
                          <a:latin typeface="Times New Roman"/>
                          <a:ea typeface="Times New Roman"/>
                        </a:rPr>
                        <a:t>Đạt tiêu chuẩn “An toàn về an ninh, trật tự” theo đúng quy định pháp luật về an ninh quốc gia, trật tự, an toàn xã hội</a:t>
                      </a:r>
                      <a:endParaRPr lang="en-US" sz="1200">
                        <a:effectLst/>
                        <a:latin typeface="Times New Roman"/>
                        <a:ea typeface="Times New Roman"/>
                      </a:endParaRPr>
                    </a:p>
                  </a:txBody>
                  <a:tcPr marL="0" marR="0" marT="0" marB="0" anchor="ctr"/>
                </a:tc>
                <a:tc>
                  <a:txBody>
                    <a:bodyPr/>
                    <a:lstStyle/>
                    <a:p>
                      <a:pPr algn="ctr">
                        <a:spcBef>
                          <a:spcPts val="600"/>
                        </a:spcBef>
                        <a:spcAft>
                          <a:spcPts val="0"/>
                        </a:spcAft>
                      </a:pPr>
                      <a:r>
                        <a:rPr lang="vi-VN" sz="1200" b="1" dirty="0">
                          <a:effectLst/>
                          <a:latin typeface="Times New Roman"/>
                          <a:ea typeface="Times New Roman"/>
                        </a:rPr>
                        <a:t>6</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2"/>
                  </a:ext>
                </a:extLst>
              </a:tr>
              <a:tr h="1325879">
                <a:tc>
                  <a:txBody>
                    <a:bodyPr/>
                    <a:lstStyle/>
                    <a:p>
                      <a:pPr algn="ctr">
                        <a:spcBef>
                          <a:spcPts val="600"/>
                        </a:spcBef>
                        <a:spcAft>
                          <a:spcPts val="0"/>
                        </a:spcAft>
                      </a:pPr>
                      <a:r>
                        <a:rPr lang="vi-VN" sz="1200" b="1" dirty="0">
                          <a:effectLst/>
                          <a:latin typeface="Times New Roman"/>
                          <a:ea typeface="Times New Roman"/>
                        </a:rPr>
                        <a:t>TỔNG CỘNG:</a:t>
                      </a:r>
                      <a:endParaRPr lang="en-US" sz="1200" dirty="0">
                        <a:effectLst/>
                        <a:latin typeface="Times New Roman"/>
                        <a:ea typeface="Times New Roman"/>
                      </a:endParaRPr>
                    </a:p>
                  </a:txBody>
                  <a:tcPr marL="0" marR="0" marT="0" marB="0" anchor="ctr"/>
                </a:tc>
                <a:tc>
                  <a:txBody>
                    <a:bodyPr/>
                    <a:lstStyle/>
                    <a:p>
                      <a:pPr algn="ctr">
                        <a:spcBef>
                          <a:spcPts val="600"/>
                        </a:spcBef>
                        <a:spcAft>
                          <a:spcPts val="0"/>
                        </a:spcAft>
                      </a:pPr>
                      <a:r>
                        <a:rPr lang="vi-VN" sz="1200" b="1">
                          <a:effectLst/>
                          <a:latin typeface="Times New Roman"/>
                          <a:ea typeface="Times New Roman"/>
                        </a:rPr>
                        <a:t>100</a:t>
                      </a:r>
                      <a:endParaRPr lang="en-US" sz="1200">
                        <a:effectLst/>
                        <a:latin typeface="Times New Roman"/>
                        <a:ea typeface="Times New Roman"/>
                      </a:endParaRPr>
                    </a:p>
                  </a:txBody>
                  <a:tcPr marL="0" marR="0" marT="0" marB="0" anchor="ctr"/>
                </a:tc>
                <a:tc>
                  <a:txBody>
                    <a:bodyPr/>
                    <a:lstStyle/>
                    <a:p>
                      <a:pPr>
                        <a:spcBef>
                          <a:spcPts val="600"/>
                        </a:spcBef>
                        <a:spcAft>
                          <a:spcPts val="0"/>
                        </a:spcAft>
                      </a:pPr>
                      <a:r>
                        <a:rPr lang="vi-VN" sz="1200" dirty="0">
                          <a:effectLst/>
                          <a:latin typeface="Times New Roman"/>
                          <a:ea typeface="Times New Roman"/>
                        </a:rPr>
                        <a:t> </a:t>
                      </a:r>
                      <a:endParaRPr lang="en-US" sz="1200" dirty="0">
                        <a:effectLst/>
                        <a:latin typeface="Times New Roman"/>
                        <a:ea typeface="Times New Roman"/>
                      </a:endParaRPr>
                    </a:p>
                  </a:txBody>
                  <a:tcPr marL="0" marR="0"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95899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pPr algn="ctr"/>
            <a:r>
              <a:rPr lang="en-US" sz="3600" dirty="0"/>
              <a:t>CHUẨN TIẾP CẬN PHÁP LUẬT GẮN VỚI CHƯƠNG TRÌNH MỤC TIÊU QUỐC GIA XÂY DỰNG NÔNG THÔN MỚI</a:t>
            </a:r>
            <a:br>
              <a:rPr lang="en-US" sz="3600" dirty="0"/>
            </a:br>
            <a:r>
              <a:rPr lang="en-US" sz="3600" dirty="0"/>
              <a:t>GIAI ĐOẠN 2021-2025</a:t>
            </a:r>
          </a:p>
        </p:txBody>
      </p:sp>
    </p:spTree>
    <p:extLst>
      <p:ext uri="{BB962C8B-B14F-4D97-AF65-F5344CB8AC3E}">
        <p14:creationId xmlns:p14="http://schemas.microsoft.com/office/powerpoint/2010/main" val="759583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Tiêu</a:t>
            </a:r>
            <a:r>
              <a:rPr lang="en-US" dirty="0"/>
              <a:t> </a:t>
            </a:r>
            <a:r>
              <a:rPr lang="en-US" dirty="0" err="1"/>
              <a:t>chí</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 </a:t>
            </a:r>
            <a:br>
              <a:rPr lang="en-US" dirty="0"/>
            </a:br>
            <a:r>
              <a:rPr lang="en-US" dirty="0" err="1"/>
              <a:t>đối</a:t>
            </a:r>
            <a:r>
              <a:rPr lang="en-US" dirty="0"/>
              <a:t> </a:t>
            </a:r>
            <a:r>
              <a:rPr lang="en-US" dirty="0" err="1"/>
              <a:t>với</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endParaRPr lang="en-US" dirty="0"/>
          </a:p>
        </p:txBody>
      </p:sp>
      <p:sp>
        <p:nvSpPr>
          <p:cNvPr id="3" name="Content Placeholder 2"/>
          <p:cNvSpPr>
            <a:spLocks noGrp="1"/>
          </p:cNvSpPr>
          <p:nvPr>
            <p:ph idx="1"/>
          </p:nvPr>
        </p:nvSpPr>
        <p:spPr/>
        <p:txBody>
          <a:bodyPr>
            <a:normAutofit fontScale="92500"/>
          </a:bodyPr>
          <a:lstStyle/>
          <a:p>
            <a:pPr algn="just"/>
            <a:r>
              <a:rPr lang="en-GB" b="1" dirty="0" err="1"/>
              <a:t>Tiêu</a:t>
            </a:r>
            <a:r>
              <a:rPr lang="en-GB" b="1" dirty="0"/>
              <a:t> </a:t>
            </a:r>
            <a:r>
              <a:rPr lang="en-GB" b="1" dirty="0" err="1"/>
              <a:t>chí</a:t>
            </a:r>
            <a:r>
              <a:rPr lang="en-GB" b="1" dirty="0"/>
              <a:t> “</a:t>
            </a:r>
            <a:r>
              <a:rPr lang="en-GB" b="1" dirty="0" err="1"/>
              <a:t>Xã</a:t>
            </a:r>
            <a:r>
              <a:rPr lang="en-GB" b="1" dirty="0"/>
              <a:t> </a:t>
            </a:r>
            <a:r>
              <a:rPr lang="en-GB" b="1" dirty="0" err="1"/>
              <a:t>đạt</a:t>
            </a:r>
            <a:r>
              <a:rPr lang="en-GB" b="1" dirty="0"/>
              <a:t> </a:t>
            </a:r>
            <a:r>
              <a:rPr lang="en-GB" b="1" dirty="0" err="1"/>
              <a:t>chuẩn</a:t>
            </a:r>
            <a:r>
              <a:rPr lang="en-GB" b="1" dirty="0"/>
              <a:t> </a:t>
            </a:r>
            <a:r>
              <a:rPr lang="en-GB" b="1" dirty="0" err="1"/>
              <a:t>tiếp</a:t>
            </a:r>
            <a:r>
              <a:rPr lang="en-GB" b="1" dirty="0"/>
              <a:t> </a:t>
            </a:r>
            <a:r>
              <a:rPr lang="en-GB" b="1" dirty="0" err="1"/>
              <a:t>cận</a:t>
            </a:r>
            <a:r>
              <a:rPr lang="en-GB" b="1" dirty="0"/>
              <a:t> </a:t>
            </a:r>
            <a:r>
              <a:rPr lang="en-GB" b="1" dirty="0" err="1"/>
              <a:t>pháp</a:t>
            </a:r>
            <a:r>
              <a:rPr lang="en-GB" b="1" dirty="0"/>
              <a:t> </a:t>
            </a:r>
            <a:r>
              <a:rPr lang="en-GB" b="1" dirty="0" err="1"/>
              <a:t>luật</a:t>
            </a:r>
            <a:r>
              <a:rPr lang="en-GB" b="1" dirty="0"/>
              <a:t> </a:t>
            </a:r>
            <a:r>
              <a:rPr lang="en-GB" b="1" dirty="0" err="1"/>
              <a:t>theo</a:t>
            </a:r>
            <a:r>
              <a:rPr lang="en-GB" b="1" dirty="0"/>
              <a:t> </a:t>
            </a:r>
            <a:r>
              <a:rPr lang="en-GB" b="1" dirty="0" err="1"/>
              <a:t>quy</a:t>
            </a:r>
            <a:r>
              <a:rPr lang="en-GB" b="1" dirty="0"/>
              <a:t> </a:t>
            </a:r>
            <a:r>
              <a:rPr lang="en-GB" b="1" dirty="0" err="1"/>
              <a:t>định</a:t>
            </a:r>
            <a:r>
              <a:rPr lang="en-GB" b="1" dirty="0"/>
              <a:t>” </a:t>
            </a:r>
            <a:r>
              <a:rPr lang="en-GB" b="1" dirty="0" err="1"/>
              <a:t>đối</a:t>
            </a:r>
            <a:r>
              <a:rPr lang="en-GB" b="1" dirty="0"/>
              <a:t> </a:t>
            </a:r>
            <a:r>
              <a:rPr lang="en-GB" b="1" dirty="0" err="1"/>
              <a:t>với</a:t>
            </a:r>
            <a:r>
              <a:rPr lang="en-GB" b="1" dirty="0"/>
              <a:t> </a:t>
            </a:r>
            <a:r>
              <a:rPr lang="en-GB" b="1" dirty="0" err="1"/>
              <a:t>xã</a:t>
            </a:r>
            <a:r>
              <a:rPr lang="en-GB" b="1" dirty="0"/>
              <a:t> </a:t>
            </a:r>
            <a:r>
              <a:rPr lang="en-GB" b="1" dirty="0" err="1"/>
              <a:t>nông</a:t>
            </a:r>
            <a:r>
              <a:rPr lang="en-GB" b="1" dirty="0"/>
              <a:t> </a:t>
            </a:r>
            <a:r>
              <a:rPr lang="en-GB" b="1" dirty="0" err="1"/>
              <a:t>thôn</a:t>
            </a:r>
            <a:r>
              <a:rPr lang="en-GB" b="1" dirty="0"/>
              <a:t> </a:t>
            </a:r>
            <a:r>
              <a:rPr lang="en-GB" b="1" dirty="0" err="1"/>
              <a:t>mới</a:t>
            </a:r>
            <a:r>
              <a:rPr lang="en-GB" b="1" dirty="0"/>
              <a:t> (</a:t>
            </a:r>
            <a:r>
              <a:rPr lang="en-GB" b="1" dirty="0" err="1"/>
              <a:t>tiêu</a:t>
            </a:r>
            <a:r>
              <a:rPr lang="en-GB" b="1" dirty="0"/>
              <a:t> </a:t>
            </a:r>
            <a:r>
              <a:rPr lang="en-GB" b="1" dirty="0" err="1"/>
              <a:t>chí</a:t>
            </a:r>
            <a:r>
              <a:rPr lang="en-GB" b="1" dirty="0"/>
              <a:t> 18.4 </a:t>
            </a:r>
            <a:r>
              <a:rPr lang="en-GB" b="1" dirty="0" err="1"/>
              <a:t>thuộc</a:t>
            </a:r>
            <a:r>
              <a:rPr lang="en-GB" b="1" dirty="0"/>
              <a:t> </a:t>
            </a:r>
            <a:r>
              <a:rPr lang="en-GB" b="1" dirty="0" err="1"/>
              <a:t>tiêu</a:t>
            </a:r>
            <a:r>
              <a:rPr lang="en-GB" b="1" dirty="0"/>
              <a:t> </a:t>
            </a:r>
            <a:r>
              <a:rPr lang="en-GB" b="1" dirty="0" err="1"/>
              <a:t>chí</a:t>
            </a:r>
            <a:r>
              <a:rPr lang="en-GB" b="1" dirty="0"/>
              <a:t> 18 </a:t>
            </a:r>
            <a:r>
              <a:rPr lang="en-GB" b="1" dirty="0" err="1"/>
              <a:t>Hệ</a:t>
            </a:r>
            <a:r>
              <a:rPr lang="en-GB" b="1" dirty="0"/>
              <a:t> </a:t>
            </a:r>
            <a:r>
              <a:rPr lang="en-GB" b="1" dirty="0" err="1"/>
              <a:t>thống</a:t>
            </a:r>
            <a:r>
              <a:rPr lang="en-GB" b="1" dirty="0"/>
              <a:t> </a:t>
            </a:r>
            <a:r>
              <a:rPr lang="en-GB" b="1" dirty="0" err="1"/>
              <a:t>chính</a:t>
            </a:r>
            <a:r>
              <a:rPr lang="en-GB" b="1" dirty="0"/>
              <a:t> </a:t>
            </a:r>
            <a:r>
              <a:rPr lang="en-GB" b="1" dirty="0" err="1"/>
              <a:t>trị</a:t>
            </a:r>
            <a:r>
              <a:rPr lang="en-GB" b="1" dirty="0"/>
              <a:t> </a:t>
            </a:r>
            <a:r>
              <a:rPr lang="en-GB" b="1" dirty="0" err="1"/>
              <a:t>và</a:t>
            </a:r>
            <a:r>
              <a:rPr lang="en-GB" b="1" dirty="0"/>
              <a:t> </a:t>
            </a:r>
            <a:r>
              <a:rPr lang="en-GB" b="1" dirty="0" err="1"/>
              <a:t>tiếp</a:t>
            </a:r>
            <a:r>
              <a:rPr lang="en-GB" b="1" dirty="0"/>
              <a:t> </a:t>
            </a:r>
            <a:r>
              <a:rPr lang="en-GB" b="1" dirty="0" err="1"/>
              <a:t>cận</a:t>
            </a:r>
            <a:r>
              <a:rPr lang="en-GB" b="1" dirty="0"/>
              <a:t> </a:t>
            </a:r>
            <a:r>
              <a:rPr lang="en-GB" b="1" dirty="0" err="1"/>
              <a:t>pháp</a:t>
            </a:r>
            <a:r>
              <a:rPr lang="en-GB" b="1" dirty="0"/>
              <a:t> </a:t>
            </a:r>
            <a:r>
              <a:rPr lang="en-GB" b="1" dirty="0" err="1"/>
              <a:t>luật</a:t>
            </a:r>
            <a:r>
              <a:rPr lang="en-GB" b="1" dirty="0"/>
              <a:t>)</a:t>
            </a:r>
          </a:p>
          <a:p>
            <a:pPr algn="just"/>
            <a:r>
              <a:rPr lang="en-GB" b="1" dirty="0" err="1"/>
              <a:t>Cơ</a:t>
            </a:r>
            <a:r>
              <a:rPr lang="en-GB" b="1" dirty="0"/>
              <a:t> </a:t>
            </a:r>
            <a:r>
              <a:rPr lang="en-GB" b="1" dirty="0" err="1"/>
              <a:t>sở</a:t>
            </a:r>
            <a:r>
              <a:rPr lang="en-GB" b="1" dirty="0"/>
              <a:t> </a:t>
            </a:r>
            <a:r>
              <a:rPr lang="en-GB" b="1" dirty="0" err="1"/>
              <a:t>pháp</a:t>
            </a:r>
            <a:r>
              <a:rPr lang="en-GB" b="1" dirty="0"/>
              <a:t> </a:t>
            </a:r>
            <a:r>
              <a:rPr lang="en-GB" b="1" dirty="0" err="1"/>
              <a:t>lý</a:t>
            </a:r>
            <a:r>
              <a:rPr lang="en-GB" b="1" dirty="0"/>
              <a:t>:</a:t>
            </a:r>
          </a:p>
          <a:p>
            <a:pPr algn="just"/>
            <a:r>
              <a:rPr lang="en-GB" dirty="0"/>
              <a:t>- </a:t>
            </a:r>
            <a:r>
              <a:rPr lang="en-GB" dirty="0" err="1"/>
              <a:t>Quyết</a:t>
            </a:r>
            <a:r>
              <a:rPr lang="en-GB" dirty="0"/>
              <a:t> </a:t>
            </a:r>
            <a:r>
              <a:rPr lang="en-GB" dirty="0" err="1"/>
              <a:t>định</a:t>
            </a:r>
            <a:r>
              <a:rPr lang="en-GB" dirty="0"/>
              <a:t> </a:t>
            </a:r>
            <a:r>
              <a:rPr lang="en-GB" dirty="0" err="1"/>
              <a:t>số</a:t>
            </a:r>
            <a:r>
              <a:rPr lang="en-GB" dirty="0"/>
              <a:t> 318/QĐ-</a:t>
            </a:r>
            <a:r>
              <a:rPr lang="en-GB" dirty="0" err="1"/>
              <a:t>TTg</a:t>
            </a:r>
            <a:r>
              <a:rPr lang="en-GB" dirty="0"/>
              <a:t> </a:t>
            </a:r>
            <a:r>
              <a:rPr lang="en-GB" dirty="0" err="1"/>
              <a:t>ngày</a:t>
            </a:r>
            <a:r>
              <a:rPr lang="en-GB" dirty="0"/>
              <a:t> 8/3/2022 </a:t>
            </a:r>
            <a:r>
              <a:rPr lang="en-GB" dirty="0" err="1"/>
              <a:t>của</a:t>
            </a:r>
            <a:r>
              <a:rPr lang="en-GB" dirty="0"/>
              <a:t> </a:t>
            </a:r>
            <a:r>
              <a:rPr lang="en-GB" dirty="0" err="1"/>
              <a:t>Thủ</a:t>
            </a:r>
            <a:r>
              <a:rPr lang="en-GB" dirty="0"/>
              <a:t> </a:t>
            </a:r>
            <a:r>
              <a:rPr lang="en-GB" dirty="0" err="1"/>
              <a:t>tướng</a:t>
            </a:r>
            <a:r>
              <a:rPr lang="en-GB" dirty="0"/>
              <a:t> </a:t>
            </a:r>
            <a:r>
              <a:rPr lang="en-GB" dirty="0" err="1"/>
              <a:t>Chính</a:t>
            </a:r>
            <a:r>
              <a:rPr lang="en-GB" dirty="0"/>
              <a:t> </a:t>
            </a:r>
            <a:r>
              <a:rPr lang="en-GB" dirty="0" err="1"/>
              <a:t>phủ</a:t>
            </a:r>
            <a:r>
              <a:rPr lang="en-GB" dirty="0"/>
              <a:t> ban </a:t>
            </a:r>
            <a:r>
              <a:rPr lang="en-GB" dirty="0" err="1"/>
              <a:t>hành</a:t>
            </a:r>
            <a:r>
              <a:rPr lang="en-GB" dirty="0"/>
              <a:t> </a:t>
            </a:r>
            <a:r>
              <a:rPr lang="en-GB" dirty="0" err="1"/>
              <a:t>Bộ</a:t>
            </a:r>
            <a:r>
              <a:rPr lang="en-GB" dirty="0"/>
              <a:t> </a:t>
            </a:r>
            <a:r>
              <a:rPr lang="en-GB" dirty="0" err="1"/>
              <a:t>tiêu</a:t>
            </a:r>
            <a:r>
              <a:rPr lang="en-GB" dirty="0"/>
              <a:t> </a:t>
            </a:r>
            <a:r>
              <a:rPr lang="en-GB" dirty="0" err="1"/>
              <a:t>chí</a:t>
            </a:r>
            <a:r>
              <a:rPr lang="en-GB" dirty="0"/>
              <a:t> </a:t>
            </a:r>
            <a:r>
              <a:rPr lang="en-GB" dirty="0" err="1"/>
              <a:t>xã</a:t>
            </a:r>
            <a:r>
              <a:rPr lang="en-GB" dirty="0"/>
              <a:t> </a:t>
            </a:r>
            <a:r>
              <a:rPr lang="en-GB" dirty="0" err="1"/>
              <a:t>nông</a:t>
            </a:r>
            <a:r>
              <a:rPr lang="en-GB" dirty="0"/>
              <a:t> </a:t>
            </a:r>
            <a:r>
              <a:rPr lang="en-GB" dirty="0" err="1"/>
              <a:t>thôn</a:t>
            </a:r>
            <a:r>
              <a:rPr lang="en-GB" dirty="0"/>
              <a:t> </a:t>
            </a:r>
            <a:r>
              <a:rPr lang="en-GB" dirty="0" err="1"/>
              <a:t>mới</a:t>
            </a:r>
            <a:r>
              <a:rPr lang="en-GB" dirty="0"/>
              <a:t> </a:t>
            </a:r>
            <a:r>
              <a:rPr lang="en-GB" dirty="0" err="1"/>
              <a:t>và</a:t>
            </a:r>
            <a:r>
              <a:rPr lang="en-GB" dirty="0"/>
              <a:t> </a:t>
            </a:r>
            <a:r>
              <a:rPr lang="en-GB" dirty="0" err="1"/>
              <a:t>Bộ</a:t>
            </a:r>
            <a:r>
              <a:rPr lang="en-GB" dirty="0"/>
              <a:t> </a:t>
            </a:r>
            <a:r>
              <a:rPr lang="en-GB" dirty="0" err="1"/>
              <a:t>tiêu</a:t>
            </a:r>
            <a:r>
              <a:rPr lang="en-GB" dirty="0"/>
              <a:t> </a:t>
            </a:r>
            <a:r>
              <a:rPr lang="en-GB" dirty="0" err="1"/>
              <a:t>chí</a:t>
            </a:r>
            <a:r>
              <a:rPr lang="en-GB" dirty="0"/>
              <a:t> </a:t>
            </a:r>
            <a:r>
              <a:rPr lang="en-GB" dirty="0" err="1"/>
              <a:t>quốc</a:t>
            </a:r>
            <a:r>
              <a:rPr lang="en-GB" dirty="0"/>
              <a:t> </a:t>
            </a:r>
            <a:r>
              <a:rPr lang="en-GB" dirty="0" err="1"/>
              <a:t>gia</a:t>
            </a:r>
            <a:r>
              <a:rPr lang="en-GB" dirty="0"/>
              <a:t> </a:t>
            </a:r>
            <a:r>
              <a:rPr lang="en-GB" dirty="0" err="1"/>
              <a:t>về</a:t>
            </a:r>
            <a:r>
              <a:rPr lang="en-GB" dirty="0"/>
              <a:t> </a:t>
            </a:r>
            <a:r>
              <a:rPr lang="en-GB" dirty="0" err="1"/>
              <a:t>xã</a:t>
            </a:r>
            <a:r>
              <a:rPr lang="en-GB" dirty="0"/>
              <a:t> </a:t>
            </a:r>
            <a:r>
              <a:rPr lang="en-GB" dirty="0" err="1"/>
              <a:t>nông</a:t>
            </a:r>
            <a:r>
              <a:rPr lang="en-GB" dirty="0"/>
              <a:t> </a:t>
            </a:r>
            <a:r>
              <a:rPr lang="en-GB" dirty="0" err="1"/>
              <a:t>thôn</a:t>
            </a:r>
            <a:r>
              <a:rPr lang="en-GB" dirty="0"/>
              <a:t> </a:t>
            </a:r>
            <a:r>
              <a:rPr lang="en-GB" dirty="0" err="1"/>
              <a:t>mới</a:t>
            </a:r>
            <a:r>
              <a:rPr lang="en-GB" dirty="0"/>
              <a:t> </a:t>
            </a:r>
            <a:r>
              <a:rPr lang="en-GB" dirty="0" err="1"/>
              <a:t>nâng</a:t>
            </a:r>
            <a:r>
              <a:rPr lang="en-GB" dirty="0"/>
              <a:t> </a:t>
            </a:r>
            <a:r>
              <a:rPr lang="en-GB" dirty="0" err="1"/>
              <a:t>cao</a:t>
            </a:r>
            <a:r>
              <a:rPr lang="en-GB" dirty="0"/>
              <a:t> </a:t>
            </a:r>
            <a:r>
              <a:rPr lang="en-GB" dirty="0" err="1"/>
              <a:t>giai</a:t>
            </a:r>
            <a:r>
              <a:rPr lang="en-GB" dirty="0"/>
              <a:t> </a:t>
            </a:r>
            <a:r>
              <a:rPr lang="en-GB" dirty="0" err="1"/>
              <a:t>đoạn</a:t>
            </a:r>
            <a:r>
              <a:rPr lang="en-GB" dirty="0"/>
              <a:t> 2021-2025.</a:t>
            </a:r>
          </a:p>
          <a:p>
            <a:pPr algn="just"/>
            <a:r>
              <a:rPr lang="en-GB" dirty="0"/>
              <a:t>- </a:t>
            </a:r>
            <a:r>
              <a:rPr lang="vi-VN" dirty="0"/>
              <a:t>Q</a:t>
            </a:r>
            <a:r>
              <a:rPr lang="en-US" dirty="0" err="1"/>
              <a:t>uyết</a:t>
            </a:r>
            <a:r>
              <a:rPr lang="en-US" dirty="0"/>
              <a:t> </a:t>
            </a:r>
            <a:r>
              <a:rPr lang="en-US" dirty="0" err="1"/>
              <a:t>định</a:t>
            </a:r>
            <a:r>
              <a:rPr lang="vi-VN" dirty="0"/>
              <a:t> số 1848/QĐ-UBND ngày 23/6/2022 </a:t>
            </a:r>
            <a:r>
              <a:rPr lang="en-US" dirty="0"/>
              <a:t>ban </a:t>
            </a:r>
            <a:r>
              <a:rPr lang="en-US" dirty="0" err="1"/>
              <a:t>hành</a:t>
            </a:r>
            <a:r>
              <a:rPr lang="en-US" dirty="0"/>
              <a:t> </a:t>
            </a:r>
            <a:r>
              <a:rPr lang="en-GB" dirty="0" err="1"/>
              <a:t>Bộ</a:t>
            </a:r>
            <a:r>
              <a:rPr lang="en-GB" dirty="0"/>
              <a:t> </a:t>
            </a:r>
            <a:r>
              <a:rPr lang="en-GB" dirty="0" err="1"/>
              <a:t>tiêu</a:t>
            </a:r>
            <a:r>
              <a:rPr lang="en-GB" dirty="0"/>
              <a:t> </a:t>
            </a:r>
            <a:r>
              <a:rPr lang="en-GB" dirty="0" err="1"/>
              <a:t>chí</a:t>
            </a:r>
            <a:r>
              <a:rPr lang="en-GB" dirty="0"/>
              <a:t> </a:t>
            </a:r>
            <a:r>
              <a:rPr lang="en-GB" dirty="0" err="1"/>
              <a:t>xã</a:t>
            </a:r>
            <a:r>
              <a:rPr lang="en-GB" dirty="0"/>
              <a:t> </a:t>
            </a:r>
            <a:r>
              <a:rPr lang="en-GB" dirty="0" err="1"/>
              <a:t>nông</a:t>
            </a:r>
            <a:r>
              <a:rPr lang="en-GB" dirty="0"/>
              <a:t> </a:t>
            </a:r>
            <a:r>
              <a:rPr lang="en-GB" dirty="0" err="1"/>
              <a:t>thôn</a:t>
            </a:r>
            <a:r>
              <a:rPr lang="en-GB" dirty="0"/>
              <a:t> </a:t>
            </a:r>
            <a:r>
              <a:rPr lang="en-GB" dirty="0" err="1"/>
              <a:t>mới</a:t>
            </a:r>
            <a:r>
              <a:rPr lang="en-GB" dirty="0"/>
              <a:t> </a:t>
            </a:r>
            <a:r>
              <a:rPr lang="en-GB" dirty="0" err="1"/>
              <a:t>thành</a:t>
            </a:r>
            <a:r>
              <a:rPr lang="en-GB" dirty="0"/>
              <a:t> </a:t>
            </a:r>
            <a:r>
              <a:rPr lang="en-GB" dirty="0" err="1"/>
              <a:t>phố</a:t>
            </a:r>
            <a:r>
              <a:rPr lang="en-GB" dirty="0"/>
              <a:t> </a:t>
            </a:r>
            <a:r>
              <a:rPr lang="en-GB" dirty="0" err="1"/>
              <a:t>Hải</a:t>
            </a:r>
            <a:r>
              <a:rPr lang="en-GB" dirty="0"/>
              <a:t> </a:t>
            </a:r>
            <a:r>
              <a:rPr lang="en-GB" dirty="0" err="1"/>
              <a:t>Phòng</a:t>
            </a:r>
            <a:r>
              <a:rPr lang="en-GB" dirty="0"/>
              <a:t> </a:t>
            </a:r>
            <a:r>
              <a:rPr lang="en-GB" dirty="0" err="1"/>
              <a:t>giai</a:t>
            </a:r>
            <a:r>
              <a:rPr lang="en-GB" dirty="0"/>
              <a:t> </a:t>
            </a:r>
            <a:r>
              <a:rPr lang="en-GB" dirty="0" err="1"/>
              <a:t>đoạn</a:t>
            </a:r>
            <a:r>
              <a:rPr lang="en-GB" dirty="0"/>
              <a:t> 2021-2025.</a:t>
            </a:r>
            <a:endParaRPr lang="en-US" dirty="0"/>
          </a:p>
        </p:txBody>
      </p:sp>
    </p:spTree>
    <p:extLst>
      <p:ext uri="{BB962C8B-B14F-4D97-AF65-F5344CB8AC3E}">
        <p14:creationId xmlns:p14="http://schemas.microsoft.com/office/powerpoint/2010/main" val="3171464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err="1"/>
              <a:t>Điều</a:t>
            </a:r>
            <a:r>
              <a:rPr lang="en-GB" dirty="0"/>
              <a:t> </a:t>
            </a:r>
            <a:r>
              <a:rPr lang="en-GB" dirty="0" err="1"/>
              <a:t>kiện</a:t>
            </a:r>
            <a:r>
              <a:rPr lang="en-GB" dirty="0"/>
              <a:t> </a:t>
            </a:r>
            <a:r>
              <a:rPr lang="en-GB" dirty="0" err="1"/>
              <a:t>để</a:t>
            </a:r>
            <a:r>
              <a:rPr lang="en-GB" dirty="0"/>
              <a:t> </a:t>
            </a:r>
            <a:r>
              <a:rPr lang="en-GB" b="1" dirty="0"/>
              <a:t>“ĐẠT”</a:t>
            </a:r>
            <a:r>
              <a:rPr lang="en-GB" dirty="0"/>
              <a:t> </a:t>
            </a:r>
            <a:r>
              <a:rPr lang="en-GB" dirty="0" err="1"/>
              <a:t>chuẩn</a:t>
            </a:r>
            <a:r>
              <a:rPr lang="en-GB" dirty="0"/>
              <a:t> </a:t>
            </a:r>
            <a:r>
              <a:rPr lang="en-GB" dirty="0" err="1"/>
              <a:t>tiếp</a:t>
            </a:r>
            <a:r>
              <a:rPr lang="en-GB" dirty="0"/>
              <a:t> </a:t>
            </a:r>
            <a:r>
              <a:rPr lang="en-GB" dirty="0" err="1"/>
              <a:t>cận</a:t>
            </a:r>
            <a:r>
              <a:rPr lang="en-GB" dirty="0"/>
              <a:t> </a:t>
            </a:r>
            <a:r>
              <a:rPr lang="en-GB" dirty="0" err="1"/>
              <a:t>pháp</a:t>
            </a:r>
            <a:r>
              <a:rPr lang="en-GB" dirty="0"/>
              <a:t> </a:t>
            </a:r>
            <a:r>
              <a:rPr lang="en-GB" dirty="0" err="1"/>
              <a:t>luật</a:t>
            </a:r>
            <a:r>
              <a:rPr lang="en-GB" dirty="0"/>
              <a:t>:</a:t>
            </a:r>
            <a:endParaRPr lang="en-US" dirty="0"/>
          </a:p>
          <a:p>
            <a:pPr algn="just"/>
            <a:r>
              <a:rPr lang="en-GB" dirty="0"/>
              <a:t>- </a:t>
            </a:r>
            <a:r>
              <a:rPr lang="en-GB" dirty="0" err="1"/>
              <a:t>Tổng</a:t>
            </a:r>
            <a:r>
              <a:rPr lang="en-GB" dirty="0"/>
              <a:t> </a:t>
            </a:r>
            <a:r>
              <a:rPr lang="en-GB" dirty="0" err="1"/>
              <a:t>số</a:t>
            </a:r>
            <a:r>
              <a:rPr lang="en-GB" dirty="0"/>
              <a:t> </a:t>
            </a:r>
            <a:r>
              <a:rPr lang="en-GB" dirty="0" err="1"/>
              <a:t>điểm</a:t>
            </a:r>
            <a:r>
              <a:rPr lang="en-GB" dirty="0"/>
              <a:t> </a:t>
            </a:r>
            <a:r>
              <a:rPr lang="en-GB" dirty="0" err="1"/>
              <a:t>của</a:t>
            </a:r>
            <a:r>
              <a:rPr lang="en-GB" dirty="0"/>
              <a:t> </a:t>
            </a:r>
            <a:r>
              <a:rPr lang="en-GB" dirty="0" err="1"/>
              <a:t>các</a:t>
            </a:r>
            <a:r>
              <a:rPr lang="en-GB" dirty="0"/>
              <a:t> </a:t>
            </a:r>
            <a:r>
              <a:rPr lang="en-GB" dirty="0" err="1"/>
              <a:t>tiêu</a:t>
            </a:r>
            <a:r>
              <a:rPr lang="en-GB" dirty="0"/>
              <a:t> </a:t>
            </a:r>
            <a:r>
              <a:rPr lang="en-GB" dirty="0" err="1"/>
              <a:t>chí</a:t>
            </a:r>
            <a:r>
              <a:rPr lang="en-GB" dirty="0"/>
              <a:t> </a:t>
            </a:r>
            <a:r>
              <a:rPr lang="en-GB" dirty="0" err="1"/>
              <a:t>đạt</a:t>
            </a:r>
            <a:r>
              <a:rPr lang="en-GB" dirty="0"/>
              <a:t> </a:t>
            </a:r>
            <a:r>
              <a:rPr lang="en-GB" dirty="0" err="1"/>
              <a:t>từ</a:t>
            </a:r>
            <a:r>
              <a:rPr lang="en-GB" dirty="0"/>
              <a:t> 80 </a:t>
            </a:r>
            <a:r>
              <a:rPr lang="en-GB" dirty="0" err="1"/>
              <a:t>điểm</a:t>
            </a:r>
            <a:r>
              <a:rPr lang="en-GB" dirty="0"/>
              <a:t> </a:t>
            </a:r>
            <a:r>
              <a:rPr lang="en-GB" dirty="0" err="1"/>
              <a:t>trở</a:t>
            </a:r>
            <a:r>
              <a:rPr lang="en-GB" dirty="0"/>
              <a:t> </a:t>
            </a:r>
            <a:r>
              <a:rPr lang="en-GB" dirty="0" err="1"/>
              <a:t>lên</a:t>
            </a:r>
            <a:r>
              <a:rPr lang="en-GB" dirty="0"/>
              <a:t>;</a:t>
            </a:r>
            <a:endParaRPr lang="en-US" dirty="0"/>
          </a:p>
          <a:p>
            <a:pPr algn="just"/>
            <a:r>
              <a:rPr lang="en-GB" dirty="0"/>
              <a:t>- </a:t>
            </a:r>
            <a:r>
              <a:rPr lang="en-GB" dirty="0" err="1"/>
              <a:t>Tổng</a:t>
            </a:r>
            <a:r>
              <a:rPr lang="en-GB" dirty="0"/>
              <a:t> </a:t>
            </a:r>
            <a:r>
              <a:rPr lang="en-GB" dirty="0" err="1"/>
              <a:t>số</a:t>
            </a:r>
            <a:r>
              <a:rPr lang="en-GB" dirty="0"/>
              <a:t> </a:t>
            </a:r>
            <a:r>
              <a:rPr lang="en-GB" dirty="0" err="1"/>
              <a:t>điểm</a:t>
            </a:r>
            <a:r>
              <a:rPr lang="en-GB" dirty="0"/>
              <a:t> </a:t>
            </a:r>
            <a:r>
              <a:rPr lang="en-GB" dirty="0" err="1"/>
              <a:t>của</a:t>
            </a:r>
            <a:r>
              <a:rPr lang="en-GB" dirty="0"/>
              <a:t> </a:t>
            </a:r>
            <a:r>
              <a:rPr lang="en-GB" dirty="0" err="1"/>
              <a:t>từng</a:t>
            </a:r>
            <a:r>
              <a:rPr lang="en-GB" dirty="0"/>
              <a:t> </a:t>
            </a:r>
            <a:r>
              <a:rPr lang="en-GB" dirty="0" err="1"/>
              <a:t>tiêu</a:t>
            </a:r>
            <a:r>
              <a:rPr lang="en-GB" dirty="0"/>
              <a:t> </a:t>
            </a:r>
            <a:r>
              <a:rPr lang="en-GB" dirty="0" err="1"/>
              <a:t>chí</a:t>
            </a:r>
            <a:r>
              <a:rPr lang="en-GB" dirty="0"/>
              <a:t> </a:t>
            </a:r>
            <a:r>
              <a:rPr lang="en-GB" dirty="0" err="1"/>
              <a:t>đạt</a:t>
            </a:r>
            <a:r>
              <a:rPr lang="en-GB" dirty="0"/>
              <a:t> </a:t>
            </a:r>
            <a:r>
              <a:rPr lang="en-GB" dirty="0" err="1"/>
              <a:t>từ</a:t>
            </a:r>
            <a:r>
              <a:rPr lang="en-GB" dirty="0"/>
              <a:t> 50% </a:t>
            </a:r>
            <a:r>
              <a:rPr lang="en-GB" dirty="0" err="1"/>
              <a:t>số</a:t>
            </a:r>
            <a:r>
              <a:rPr lang="en-GB" dirty="0"/>
              <a:t> </a:t>
            </a:r>
            <a:r>
              <a:rPr lang="en-GB" dirty="0" err="1"/>
              <a:t>điểm</a:t>
            </a:r>
            <a:r>
              <a:rPr lang="en-GB" dirty="0"/>
              <a:t> </a:t>
            </a:r>
            <a:r>
              <a:rPr lang="en-GB" dirty="0" err="1"/>
              <a:t>tối</a:t>
            </a:r>
            <a:r>
              <a:rPr lang="en-GB" dirty="0"/>
              <a:t> </a:t>
            </a:r>
            <a:r>
              <a:rPr lang="en-GB" dirty="0" err="1"/>
              <a:t>đa</a:t>
            </a:r>
            <a:r>
              <a:rPr lang="en-GB" dirty="0"/>
              <a:t> </a:t>
            </a:r>
            <a:r>
              <a:rPr lang="en-GB" dirty="0" err="1"/>
              <a:t>trở</a:t>
            </a:r>
            <a:r>
              <a:rPr lang="en-GB" dirty="0"/>
              <a:t> </a:t>
            </a:r>
            <a:r>
              <a:rPr lang="en-GB" dirty="0" err="1"/>
              <a:t>lên</a:t>
            </a:r>
            <a:r>
              <a:rPr lang="en-GB" dirty="0"/>
              <a:t>;</a:t>
            </a:r>
            <a:endParaRPr lang="en-US" dirty="0"/>
          </a:p>
          <a:p>
            <a:pPr algn="just"/>
            <a:r>
              <a:rPr lang="en-GB" dirty="0"/>
              <a:t>- </a:t>
            </a:r>
            <a:r>
              <a:rPr lang="en-GB" dirty="0" err="1"/>
              <a:t>Trong</a:t>
            </a:r>
            <a:r>
              <a:rPr lang="en-GB" dirty="0"/>
              <a:t> </a:t>
            </a:r>
            <a:r>
              <a:rPr lang="en-GB" dirty="0" err="1"/>
              <a:t>năm</a:t>
            </a:r>
            <a:r>
              <a:rPr lang="en-GB" dirty="0"/>
              <a:t> </a:t>
            </a:r>
            <a:r>
              <a:rPr lang="en-GB" dirty="0" err="1"/>
              <a:t>đánh</a:t>
            </a:r>
            <a:r>
              <a:rPr lang="en-GB" dirty="0"/>
              <a:t> </a:t>
            </a:r>
            <a:r>
              <a:rPr lang="en-GB" dirty="0" err="1"/>
              <a:t>giá</a:t>
            </a:r>
            <a:r>
              <a:rPr lang="en-GB" dirty="0"/>
              <a:t>, </a:t>
            </a:r>
            <a:r>
              <a:rPr lang="en-GB" dirty="0" err="1"/>
              <a:t>không</a:t>
            </a:r>
            <a:r>
              <a:rPr lang="en-GB" dirty="0"/>
              <a:t> </a:t>
            </a:r>
            <a:r>
              <a:rPr lang="en-GB" dirty="0" err="1"/>
              <a:t>có</a:t>
            </a:r>
            <a:r>
              <a:rPr lang="en-GB" dirty="0"/>
              <a:t> </a:t>
            </a:r>
            <a:r>
              <a:rPr lang="en-GB" dirty="0" err="1"/>
              <a:t>cán</a:t>
            </a:r>
            <a:r>
              <a:rPr lang="en-GB" dirty="0"/>
              <a:t> </a:t>
            </a:r>
            <a:r>
              <a:rPr lang="en-GB" dirty="0" err="1"/>
              <a:t>bộ</a:t>
            </a:r>
            <a:r>
              <a:rPr lang="en-GB" dirty="0"/>
              <a:t>, </a:t>
            </a:r>
            <a:r>
              <a:rPr lang="en-GB" dirty="0" err="1"/>
              <a:t>công</a:t>
            </a:r>
            <a:r>
              <a:rPr lang="en-GB" dirty="0"/>
              <a:t> </a:t>
            </a:r>
            <a:r>
              <a:rPr lang="en-GB" dirty="0" err="1"/>
              <a:t>chức</a:t>
            </a:r>
            <a:r>
              <a:rPr lang="en-GB" dirty="0"/>
              <a:t> </a:t>
            </a:r>
            <a:r>
              <a:rPr lang="en-GB" dirty="0" err="1"/>
              <a:t>là</a:t>
            </a:r>
            <a:r>
              <a:rPr lang="en-GB" dirty="0"/>
              <a:t> </a:t>
            </a:r>
            <a:r>
              <a:rPr lang="en-GB" dirty="0" err="1"/>
              <a:t>người</a:t>
            </a:r>
            <a:r>
              <a:rPr lang="en-GB" dirty="0"/>
              <a:t> </a:t>
            </a:r>
            <a:r>
              <a:rPr lang="en-GB" dirty="0" err="1"/>
              <a:t>đứng</a:t>
            </a:r>
            <a:r>
              <a:rPr lang="en-GB" dirty="0"/>
              <a:t> </a:t>
            </a:r>
            <a:r>
              <a:rPr lang="en-GB" dirty="0" err="1"/>
              <a:t>đầu</a:t>
            </a:r>
            <a:r>
              <a:rPr lang="en-GB" dirty="0"/>
              <a:t> </a:t>
            </a:r>
            <a:r>
              <a:rPr lang="en-GB" dirty="0" err="1"/>
              <a:t>cấp</a:t>
            </a:r>
            <a:r>
              <a:rPr lang="en-GB" dirty="0"/>
              <a:t> </a:t>
            </a:r>
            <a:r>
              <a:rPr lang="en-GB" dirty="0" err="1"/>
              <a:t>ủy</a:t>
            </a:r>
            <a:r>
              <a:rPr lang="en-GB" dirty="0"/>
              <a:t>, </a:t>
            </a:r>
            <a:r>
              <a:rPr lang="en-GB" dirty="0" err="1"/>
              <a:t>chính</a:t>
            </a:r>
            <a:r>
              <a:rPr lang="en-GB" dirty="0"/>
              <a:t> </a:t>
            </a:r>
            <a:r>
              <a:rPr lang="en-GB" dirty="0" err="1"/>
              <a:t>quyền</a:t>
            </a:r>
            <a:r>
              <a:rPr lang="en-GB" dirty="0"/>
              <a:t> </a:t>
            </a:r>
            <a:r>
              <a:rPr lang="en-GB" dirty="0" err="1"/>
              <a:t>xã</a:t>
            </a:r>
            <a:r>
              <a:rPr lang="en-GB" dirty="0"/>
              <a:t>, </a:t>
            </a:r>
            <a:r>
              <a:rPr lang="en-GB" dirty="0" err="1"/>
              <a:t>phường</a:t>
            </a:r>
            <a:r>
              <a:rPr lang="en-GB" dirty="0"/>
              <a:t>, </a:t>
            </a:r>
            <a:r>
              <a:rPr lang="en-GB" dirty="0" err="1"/>
              <a:t>thị</a:t>
            </a:r>
            <a:r>
              <a:rPr lang="en-GB" dirty="0"/>
              <a:t> </a:t>
            </a:r>
            <a:r>
              <a:rPr lang="en-GB" dirty="0" err="1"/>
              <a:t>trấn</a:t>
            </a:r>
            <a:r>
              <a:rPr lang="en-GB" dirty="0"/>
              <a:t> (</a:t>
            </a:r>
            <a:r>
              <a:rPr lang="en-GB" dirty="0" err="1"/>
              <a:t>sau</a:t>
            </a:r>
            <a:r>
              <a:rPr lang="en-GB" dirty="0"/>
              <a:t> </a:t>
            </a:r>
            <a:r>
              <a:rPr lang="en-GB" dirty="0" err="1"/>
              <a:t>đây</a:t>
            </a:r>
            <a:r>
              <a:rPr lang="en-GB" dirty="0"/>
              <a:t> </a:t>
            </a:r>
            <a:r>
              <a:rPr lang="en-GB" dirty="0" err="1"/>
              <a:t>gọi</a:t>
            </a:r>
            <a:r>
              <a:rPr lang="en-GB" dirty="0"/>
              <a:t> </a:t>
            </a:r>
            <a:r>
              <a:rPr lang="en-GB" dirty="0" err="1"/>
              <a:t>chung</a:t>
            </a:r>
            <a:r>
              <a:rPr lang="en-GB" dirty="0"/>
              <a:t> </a:t>
            </a:r>
            <a:r>
              <a:rPr lang="en-GB" dirty="0" err="1"/>
              <a:t>là</a:t>
            </a:r>
            <a:r>
              <a:rPr lang="en-GB" dirty="0"/>
              <a:t> </a:t>
            </a:r>
            <a:r>
              <a:rPr lang="en-GB" dirty="0" err="1"/>
              <a:t>cấp</a:t>
            </a:r>
            <a:r>
              <a:rPr lang="en-GB" dirty="0"/>
              <a:t> </a:t>
            </a:r>
            <a:r>
              <a:rPr lang="en-GB" dirty="0" err="1"/>
              <a:t>xã</a:t>
            </a:r>
            <a:r>
              <a:rPr lang="en-GB" dirty="0"/>
              <a:t>) </a:t>
            </a:r>
            <a:r>
              <a:rPr lang="en-GB" dirty="0" err="1"/>
              <a:t>bị</a:t>
            </a:r>
            <a:r>
              <a:rPr lang="en-GB" dirty="0"/>
              <a:t> </a:t>
            </a:r>
            <a:r>
              <a:rPr lang="en-GB" dirty="0" err="1"/>
              <a:t>xử</a:t>
            </a:r>
            <a:r>
              <a:rPr lang="en-GB" dirty="0"/>
              <a:t> </a:t>
            </a:r>
            <a:r>
              <a:rPr lang="en-GB" dirty="0" err="1"/>
              <a:t>lý</a:t>
            </a:r>
            <a:r>
              <a:rPr lang="en-GB" dirty="0"/>
              <a:t> </a:t>
            </a:r>
            <a:r>
              <a:rPr lang="en-GB" dirty="0" err="1"/>
              <a:t>kỷ</a:t>
            </a:r>
            <a:r>
              <a:rPr lang="en-GB" dirty="0"/>
              <a:t> </a:t>
            </a:r>
            <a:r>
              <a:rPr lang="en-GB" dirty="0" err="1"/>
              <a:t>luật</a:t>
            </a:r>
            <a:r>
              <a:rPr lang="en-GB" dirty="0"/>
              <a:t> </a:t>
            </a:r>
            <a:r>
              <a:rPr lang="en-GB" dirty="0" err="1"/>
              <a:t>hành</a:t>
            </a:r>
            <a:r>
              <a:rPr lang="en-GB" dirty="0"/>
              <a:t> </a:t>
            </a:r>
            <a:r>
              <a:rPr lang="en-GB" dirty="0" err="1"/>
              <a:t>chính</a:t>
            </a:r>
            <a:r>
              <a:rPr lang="en-GB" dirty="0"/>
              <a:t> do vi </a:t>
            </a:r>
            <a:r>
              <a:rPr lang="en-GB" dirty="0" err="1"/>
              <a:t>phạm</a:t>
            </a:r>
            <a:r>
              <a:rPr lang="en-GB" dirty="0"/>
              <a:t> </a:t>
            </a:r>
            <a:r>
              <a:rPr lang="en-GB" dirty="0" err="1"/>
              <a:t>pháp</a:t>
            </a:r>
            <a:r>
              <a:rPr lang="en-GB" dirty="0"/>
              <a:t> </a:t>
            </a:r>
            <a:r>
              <a:rPr lang="en-GB" dirty="0" err="1"/>
              <a:t>luật</a:t>
            </a:r>
            <a:r>
              <a:rPr lang="en-GB" dirty="0"/>
              <a:t> </a:t>
            </a:r>
            <a:r>
              <a:rPr lang="en-GB" dirty="0" err="1"/>
              <a:t>trong</a:t>
            </a:r>
            <a:r>
              <a:rPr lang="en-GB" dirty="0"/>
              <a:t> </a:t>
            </a:r>
            <a:r>
              <a:rPr lang="en-GB" dirty="0" err="1"/>
              <a:t>thi</a:t>
            </a:r>
            <a:r>
              <a:rPr lang="en-GB" dirty="0"/>
              <a:t> </a:t>
            </a:r>
            <a:r>
              <a:rPr lang="en-GB" dirty="0" err="1"/>
              <a:t>hành</a:t>
            </a:r>
            <a:r>
              <a:rPr lang="en-GB" dirty="0"/>
              <a:t> </a:t>
            </a:r>
            <a:r>
              <a:rPr lang="en-GB" dirty="0" err="1"/>
              <a:t>công</a:t>
            </a:r>
            <a:r>
              <a:rPr lang="en-GB" dirty="0"/>
              <a:t> </a:t>
            </a:r>
            <a:r>
              <a:rPr lang="en-GB" dirty="0" err="1"/>
              <a:t>vụ</a:t>
            </a:r>
            <a:r>
              <a:rPr lang="en-GB" dirty="0"/>
              <a:t> </a:t>
            </a:r>
            <a:r>
              <a:rPr lang="en-GB" dirty="0" err="1"/>
              <a:t>hoặc</a:t>
            </a:r>
            <a:r>
              <a:rPr lang="en-GB" dirty="0"/>
              <a:t> bị </a:t>
            </a:r>
            <a:r>
              <a:rPr lang="en-GB" dirty="0" err="1"/>
              <a:t>truy</a:t>
            </a:r>
            <a:r>
              <a:rPr lang="en-GB" dirty="0"/>
              <a:t> </a:t>
            </a:r>
            <a:r>
              <a:rPr lang="en-GB" dirty="0" err="1"/>
              <a:t>cứu</a:t>
            </a:r>
            <a:r>
              <a:rPr lang="en-GB" dirty="0"/>
              <a:t> </a:t>
            </a:r>
            <a:r>
              <a:rPr lang="en-GB" dirty="0" err="1"/>
              <a:t>trách</a:t>
            </a:r>
            <a:r>
              <a:rPr lang="en-GB" dirty="0"/>
              <a:t> </a:t>
            </a:r>
            <a:r>
              <a:rPr lang="en-GB" dirty="0" err="1"/>
              <a:t>nhiệm</a:t>
            </a:r>
            <a:r>
              <a:rPr lang="en-GB" dirty="0"/>
              <a:t> </a:t>
            </a:r>
            <a:r>
              <a:rPr lang="en-GB" dirty="0" err="1"/>
              <a:t>hình</a:t>
            </a:r>
            <a:r>
              <a:rPr lang="en-GB" dirty="0"/>
              <a:t> </a:t>
            </a:r>
            <a:r>
              <a:rPr lang="en-GB" dirty="0" err="1"/>
              <a:t>sự</a:t>
            </a:r>
            <a:r>
              <a:rPr lang="en-GB" dirty="0"/>
              <a:t>.</a:t>
            </a:r>
            <a:endParaRPr lang="en-US" dirty="0"/>
          </a:p>
          <a:p>
            <a:pPr algn="just"/>
            <a:endParaRPr lang="en-US" dirty="0"/>
          </a:p>
        </p:txBody>
      </p:sp>
    </p:spTree>
    <p:extLst>
      <p:ext uri="{BB962C8B-B14F-4D97-AF65-F5344CB8AC3E}">
        <p14:creationId xmlns:p14="http://schemas.microsoft.com/office/powerpoint/2010/main" val="4067745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err="1"/>
              <a:t>Tiêu</a:t>
            </a:r>
            <a:r>
              <a:rPr lang="en-US" sz="4000" b="1" dirty="0"/>
              <a:t> </a:t>
            </a:r>
            <a:r>
              <a:rPr lang="en-US" sz="4000" b="1" dirty="0" err="1"/>
              <a:t>chí</a:t>
            </a:r>
            <a:r>
              <a:rPr lang="en-US" sz="4000" b="1" dirty="0"/>
              <a:t> “</a:t>
            </a:r>
            <a:r>
              <a:rPr lang="en-US" sz="4000" b="1" dirty="0" err="1"/>
              <a:t>Tiếp</a:t>
            </a:r>
            <a:r>
              <a:rPr lang="en-US" sz="4000" b="1" dirty="0"/>
              <a:t> </a:t>
            </a:r>
            <a:r>
              <a:rPr lang="en-US" sz="4000" b="1" dirty="0" err="1"/>
              <a:t>cận</a:t>
            </a:r>
            <a:r>
              <a:rPr lang="en-US" sz="4000" b="1" dirty="0"/>
              <a:t> </a:t>
            </a:r>
            <a:r>
              <a:rPr lang="en-US" sz="4000" b="1" dirty="0" err="1"/>
              <a:t>pháp</a:t>
            </a:r>
            <a:r>
              <a:rPr lang="en-US" sz="4000" b="1" dirty="0"/>
              <a:t> </a:t>
            </a:r>
            <a:r>
              <a:rPr lang="en-US" sz="4000" b="1" dirty="0" err="1"/>
              <a:t>luật</a:t>
            </a:r>
            <a:r>
              <a:rPr lang="en-US" sz="4000" b="1" dirty="0"/>
              <a:t>” </a:t>
            </a:r>
            <a:br>
              <a:rPr lang="en-US" sz="4000" b="1" dirty="0"/>
            </a:br>
            <a:r>
              <a:rPr lang="en-US" sz="4000" b="1" dirty="0" err="1"/>
              <a:t>đối</a:t>
            </a:r>
            <a:r>
              <a:rPr lang="en-US" sz="4000" b="1" dirty="0"/>
              <a:t> </a:t>
            </a:r>
            <a:r>
              <a:rPr lang="en-US" sz="4000" b="1" dirty="0" err="1"/>
              <a:t>với</a:t>
            </a:r>
            <a:r>
              <a:rPr lang="en-US" sz="4000" b="1" dirty="0"/>
              <a:t> </a:t>
            </a:r>
            <a:r>
              <a:rPr lang="en-US" sz="4000" b="1" dirty="0" err="1"/>
              <a:t>xã</a:t>
            </a:r>
            <a:r>
              <a:rPr lang="en-US" sz="4000" b="1" dirty="0"/>
              <a:t> </a:t>
            </a:r>
            <a:r>
              <a:rPr lang="en-US" sz="4000" b="1" dirty="0" err="1"/>
              <a:t>nông</a:t>
            </a:r>
            <a:r>
              <a:rPr lang="en-US" sz="4000" b="1" dirty="0"/>
              <a:t> </a:t>
            </a:r>
            <a:r>
              <a:rPr lang="en-US" sz="4000" b="1" dirty="0" err="1"/>
              <a:t>thôn</a:t>
            </a:r>
            <a:r>
              <a:rPr lang="en-US" sz="4000" b="1" dirty="0"/>
              <a:t> </a:t>
            </a:r>
            <a:r>
              <a:rPr lang="en-US" sz="4000" b="1" dirty="0" err="1"/>
              <a:t>mới</a:t>
            </a:r>
            <a:r>
              <a:rPr lang="en-US" sz="4000" b="1" dirty="0"/>
              <a:t> </a:t>
            </a:r>
            <a:r>
              <a:rPr lang="en-US" sz="4000" b="1" dirty="0" err="1"/>
              <a:t>nâng</a:t>
            </a:r>
            <a:r>
              <a:rPr lang="en-US" sz="4000" b="1" dirty="0"/>
              <a:t> </a:t>
            </a:r>
            <a:r>
              <a:rPr lang="en-US" sz="4000" b="1" dirty="0" err="1"/>
              <a:t>cao</a:t>
            </a:r>
            <a:endParaRPr lang="en-US" sz="3600" dirty="0"/>
          </a:p>
        </p:txBody>
      </p:sp>
      <p:sp>
        <p:nvSpPr>
          <p:cNvPr id="3" name="Content Placeholder 2"/>
          <p:cNvSpPr>
            <a:spLocks noGrp="1"/>
          </p:cNvSpPr>
          <p:nvPr>
            <p:ph idx="1"/>
          </p:nvPr>
        </p:nvSpPr>
        <p:spPr/>
        <p:txBody>
          <a:bodyPr/>
          <a:lstStyle/>
          <a:p>
            <a:pPr algn="just"/>
            <a:r>
              <a:rPr lang="en-GB" b="1" dirty="0" err="1"/>
              <a:t>Tiêu</a:t>
            </a:r>
            <a:r>
              <a:rPr lang="en-GB" b="1" dirty="0"/>
              <a:t> </a:t>
            </a:r>
            <a:r>
              <a:rPr lang="en-GB" b="1" dirty="0" err="1"/>
              <a:t>chí</a:t>
            </a:r>
            <a:r>
              <a:rPr lang="en-GB" b="1" dirty="0"/>
              <a:t> “</a:t>
            </a:r>
            <a:r>
              <a:rPr lang="en-GB" b="1" dirty="0" err="1"/>
              <a:t>Xã</a:t>
            </a:r>
            <a:r>
              <a:rPr lang="en-GB" b="1" dirty="0"/>
              <a:t> </a:t>
            </a:r>
            <a:r>
              <a:rPr lang="en-GB" b="1" dirty="0" err="1"/>
              <a:t>đạt</a:t>
            </a:r>
            <a:r>
              <a:rPr lang="en-GB" b="1" dirty="0"/>
              <a:t> </a:t>
            </a:r>
            <a:r>
              <a:rPr lang="en-GB" b="1" dirty="0" err="1"/>
              <a:t>chuẩn</a:t>
            </a:r>
            <a:r>
              <a:rPr lang="en-GB" b="1" dirty="0"/>
              <a:t> </a:t>
            </a:r>
            <a:r>
              <a:rPr lang="en-GB" b="1" dirty="0" err="1"/>
              <a:t>tiếp</a:t>
            </a:r>
            <a:r>
              <a:rPr lang="en-GB" b="1" dirty="0"/>
              <a:t> </a:t>
            </a:r>
            <a:r>
              <a:rPr lang="en-GB" b="1" dirty="0" err="1"/>
              <a:t>cận</a:t>
            </a:r>
            <a:r>
              <a:rPr lang="en-GB" b="1" dirty="0"/>
              <a:t> </a:t>
            </a:r>
            <a:r>
              <a:rPr lang="en-GB" b="1" dirty="0" err="1"/>
              <a:t>pháp</a:t>
            </a:r>
            <a:r>
              <a:rPr lang="en-GB" b="1" dirty="0"/>
              <a:t> </a:t>
            </a:r>
            <a:r>
              <a:rPr lang="en-GB" b="1" dirty="0" err="1"/>
              <a:t>luật</a:t>
            </a:r>
            <a:r>
              <a:rPr lang="en-GB" b="1" dirty="0"/>
              <a:t> </a:t>
            </a:r>
            <a:r>
              <a:rPr lang="en-GB" b="1" dirty="0" err="1"/>
              <a:t>theo</a:t>
            </a:r>
            <a:r>
              <a:rPr lang="en-GB" b="1" dirty="0"/>
              <a:t> </a:t>
            </a:r>
            <a:r>
              <a:rPr lang="en-GB" b="1" dirty="0" err="1"/>
              <a:t>quy</a:t>
            </a:r>
            <a:r>
              <a:rPr lang="en-GB" b="1" dirty="0"/>
              <a:t> </a:t>
            </a:r>
            <a:r>
              <a:rPr lang="en-GB" b="1" dirty="0" err="1"/>
              <a:t>định</a:t>
            </a:r>
            <a:r>
              <a:rPr lang="en-GB" b="1" dirty="0"/>
              <a:t>” </a:t>
            </a:r>
            <a:r>
              <a:rPr lang="en-GB" b="1" dirty="0" err="1"/>
              <a:t>đối</a:t>
            </a:r>
            <a:r>
              <a:rPr lang="en-GB" b="1" dirty="0"/>
              <a:t> </a:t>
            </a:r>
            <a:r>
              <a:rPr lang="en-GB" b="1" dirty="0" err="1"/>
              <a:t>với</a:t>
            </a:r>
            <a:r>
              <a:rPr lang="en-GB" b="1" dirty="0"/>
              <a:t> </a:t>
            </a:r>
            <a:r>
              <a:rPr lang="en-GB" b="1" dirty="0" err="1"/>
              <a:t>xã</a:t>
            </a:r>
            <a:r>
              <a:rPr lang="en-GB" b="1" dirty="0"/>
              <a:t> </a:t>
            </a:r>
            <a:r>
              <a:rPr lang="en-GB" b="1" dirty="0" err="1"/>
              <a:t>nông</a:t>
            </a:r>
            <a:r>
              <a:rPr lang="en-GB" b="1" dirty="0"/>
              <a:t> </a:t>
            </a:r>
            <a:r>
              <a:rPr lang="en-GB" b="1" dirty="0" err="1"/>
              <a:t>thôn</a:t>
            </a:r>
            <a:r>
              <a:rPr lang="en-GB" b="1" dirty="0"/>
              <a:t> </a:t>
            </a:r>
            <a:r>
              <a:rPr lang="en-GB" b="1" dirty="0" err="1"/>
              <a:t>mới</a:t>
            </a:r>
            <a:r>
              <a:rPr lang="en-GB" b="1" dirty="0"/>
              <a:t> </a:t>
            </a:r>
            <a:r>
              <a:rPr lang="en-GB" b="1" dirty="0" err="1"/>
              <a:t>nâng</a:t>
            </a:r>
            <a:r>
              <a:rPr lang="en-GB" b="1" dirty="0"/>
              <a:t> </a:t>
            </a:r>
            <a:r>
              <a:rPr lang="en-GB" b="1" dirty="0" err="1"/>
              <a:t>cao</a:t>
            </a:r>
            <a:r>
              <a:rPr lang="en-GB" b="1" dirty="0"/>
              <a:t> (</a:t>
            </a:r>
            <a:r>
              <a:rPr lang="en-GB" b="1" dirty="0" err="1"/>
              <a:t>tiêu</a:t>
            </a:r>
            <a:r>
              <a:rPr lang="en-GB" b="1" dirty="0"/>
              <a:t> </a:t>
            </a:r>
            <a:r>
              <a:rPr lang="en-GB" b="1" dirty="0" err="1"/>
              <a:t>chí</a:t>
            </a:r>
            <a:r>
              <a:rPr lang="en-GB" b="1" dirty="0"/>
              <a:t> 16)</a:t>
            </a:r>
          </a:p>
          <a:p>
            <a:pPr algn="just"/>
            <a:r>
              <a:rPr lang="en-GB" b="1" dirty="0" err="1"/>
              <a:t>Cơ</a:t>
            </a:r>
            <a:r>
              <a:rPr lang="en-GB" b="1" dirty="0"/>
              <a:t> </a:t>
            </a:r>
            <a:r>
              <a:rPr lang="en-GB" b="1" dirty="0" err="1"/>
              <a:t>sở</a:t>
            </a:r>
            <a:r>
              <a:rPr lang="en-GB" b="1" dirty="0"/>
              <a:t> </a:t>
            </a:r>
            <a:r>
              <a:rPr lang="en-GB" b="1" dirty="0" err="1"/>
              <a:t>pháp</a:t>
            </a:r>
            <a:r>
              <a:rPr lang="en-GB" b="1" dirty="0"/>
              <a:t> </a:t>
            </a:r>
            <a:r>
              <a:rPr lang="en-GB" b="1" dirty="0" err="1"/>
              <a:t>lý</a:t>
            </a:r>
            <a:r>
              <a:rPr lang="en-GB" b="1" dirty="0"/>
              <a:t>:</a:t>
            </a:r>
          </a:p>
          <a:p>
            <a:pPr algn="just"/>
            <a:r>
              <a:rPr lang="en-GB" dirty="0"/>
              <a:t>- </a:t>
            </a:r>
            <a:r>
              <a:rPr lang="en-GB" dirty="0" err="1"/>
              <a:t>Quyết</a:t>
            </a:r>
            <a:r>
              <a:rPr lang="en-GB" dirty="0"/>
              <a:t> </a:t>
            </a:r>
            <a:r>
              <a:rPr lang="en-GB" dirty="0" err="1"/>
              <a:t>định</a:t>
            </a:r>
            <a:r>
              <a:rPr lang="en-GB" dirty="0"/>
              <a:t> </a:t>
            </a:r>
            <a:r>
              <a:rPr lang="en-GB" dirty="0" err="1"/>
              <a:t>số</a:t>
            </a:r>
            <a:r>
              <a:rPr lang="en-GB" dirty="0"/>
              <a:t> 318/QĐ-</a:t>
            </a:r>
            <a:r>
              <a:rPr lang="en-GB" dirty="0" err="1"/>
              <a:t>TTg</a:t>
            </a:r>
            <a:r>
              <a:rPr lang="en-GB" dirty="0"/>
              <a:t> </a:t>
            </a:r>
            <a:r>
              <a:rPr lang="en-GB" dirty="0" err="1"/>
              <a:t>ngày</a:t>
            </a:r>
            <a:r>
              <a:rPr lang="en-GB" dirty="0"/>
              <a:t> 8/3/2022 </a:t>
            </a:r>
            <a:r>
              <a:rPr lang="en-GB" dirty="0" err="1"/>
              <a:t>của</a:t>
            </a:r>
            <a:r>
              <a:rPr lang="en-GB" dirty="0"/>
              <a:t> </a:t>
            </a:r>
            <a:r>
              <a:rPr lang="en-GB" dirty="0" err="1"/>
              <a:t>Thủ</a:t>
            </a:r>
            <a:r>
              <a:rPr lang="en-GB" dirty="0"/>
              <a:t> </a:t>
            </a:r>
            <a:r>
              <a:rPr lang="en-GB" dirty="0" err="1"/>
              <a:t>tướng</a:t>
            </a:r>
            <a:r>
              <a:rPr lang="en-GB" dirty="0"/>
              <a:t> </a:t>
            </a:r>
            <a:r>
              <a:rPr lang="en-GB" dirty="0" err="1"/>
              <a:t>Chính</a:t>
            </a:r>
            <a:r>
              <a:rPr lang="en-GB" dirty="0"/>
              <a:t> </a:t>
            </a:r>
            <a:r>
              <a:rPr lang="en-GB" dirty="0" err="1"/>
              <a:t>phủ</a:t>
            </a:r>
            <a:r>
              <a:rPr lang="en-GB" dirty="0"/>
              <a:t> ban </a:t>
            </a:r>
            <a:r>
              <a:rPr lang="en-GB" dirty="0" err="1"/>
              <a:t>hành</a:t>
            </a:r>
            <a:r>
              <a:rPr lang="en-GB" dirty="0"/>
              <a:t> </a:t>
            </a:r>
            <a:r>
              <a:rPr lang="en-GB" dirty="0" err="1"/>
              <a:t>Bộ</a:t>
            </a:r>
            <a:r>
              <a:rPr lang="en-GB" dirty="0"/>
              <a:t> </a:t>
            </a:r>
            <a:r>
              <a:rPr lang="en-GB" dirty="0" err="1"/>
              <a:t>tiêu</a:t>
            </a:r>
            <a:r>
              <a:rPr lang="en-GB" dirty="0"/>
              <a:t> </a:t>
            </a:r>
            <a:r>
              <a:rPr lang="en-GB" dirty="0" err="1"/>
              <a:t>chí</a:t>
            </a:r>
            <a:r>
              <a:rPr lang="en-GB" dirty="0"/>
              <a:t> </a:t>
            </a:r>
            <a:r>
              <a:rPr lang="en-GB" dirty="0" err="1"/>
              <a:t>xã</a:t>
            </a:r>
            <a:r>
              <a:rPr lang="en-GB" dirty="0"/>
              <a:t> </a:t>
            </a:r>
            <a:r>
              <a:rPr lang="en-GB" dirty="0" err="1"/>
              <a:t>nông</a:t>
            </a:r>
            <a:r>
              <a:rPr lang="en-GB" dirty="0"/>
              <a:t> </a:t>
            </a:r>
            <a:r>
              <a:rPr lang="en-GB" dirty="0" err="1"/>
              <a:t>thôn</a:t>
            </a:r>
            <a:r>
              <a:rPr lang="en-GB" dirty="0"/>
              <a:t> </a:t>
            </a:r>
            <a:r>
              <a:rPr lang="en-GB" dirty="0" err="1"/>
              <a:t>mới</a:t>
            </a:r>
            <a:r>
              <a:rPr lang="en-GB" dirty="0"/>
              <a:t> </a:t>
            </a:r>
            <a:r>
              <a:rPr lang="en-GB" dirty="0" err="1"/>
              <a:t>và</a:t>
            </a:r>
            <a:r>
              <a:rPr lang="en-GB" dirty="0"/>
              <a:t> </a:t>
            </a:r>
            <a:r>
              <a:rPr lang="en-GB" dirty="0" err="1"/>
              <a:t>Bộ</a:t>
            </a:r>
            <a:r>
              <a:rPr lang="en-GB" dirty="0"/>
              <a:t> </a:t>
            </a:r>
            <a:r>
              <a:rPr lang="en-GB" dirty="0" err="1"/>
              <a:t>tiêu</a:t>
            </a:r>
            <a:r>
              <a:rPr lang="en-GB" dirty="0"/>
              <a:t> </a:t>
            </a:r>
            <a:r>
              <a:rPr lang="en-GB" dirty="0" err="1"/>
              <a:t>chí</a:t>
            </a:r>
            <a:r>
              <a:rPr lang="en-GB" dirty="0"/>
              <a:t> </a:t>
            </a:r>
            <a:r>
              <a:rPr lang="en-GB" dirty="0" err="1"/>
              <a:t>quốc</a:t>
            </a:r>
            <a:r>
              <a:rPr lang="en-GB" dirty="0"/>
              <a:t> </a:t>
            </a:r>
            <a:r>
              <a:rPr lang="en-GB" dirty="0" err="1"/>
              <a:t>gia</a:t>
            </a:r>
            <a:r>
              <a:rPr lang="en-GB" dirty="0"/>
              <a:t> </a:t>
            </a:r>
            <a:r>
              <a:rPr lang="en-GB" dirty="0" err="1"/>
              <a:t>về</a:t>
            </a:r>
            <a:r>
              <a:rPr lang="en-GB" dirty="0"/>
              <a:t> </a:t>
            </a:r>
            <a:r>
              <a:rPr lang="en-GB" dirty="0" err="1"/>
              <a:t>xã</a:t>
            </a:r>
            <a:r>
              <a:rPr lang="en-GB" dirty="0"/>
              <a:t> </a:t>
            </a:r>
            <a:r>
              <a:rPr lang="en-GB" dirty="0" err="1"/>
              <a:t>nông</a:t>
            </a:r>
            <a:r>
              <a:rPr lang="en-GB" dirty="0"/>
              <a:t> </a:t>
            </a:r>
            <a:r>
              <a:rPr lang="en-GB" dirty="0" err="1"/>
              <a:t>thôn</a:t>
            </a:r>
            <a:r>
              <a:rPr lang="en-GB" dirty="0"/>
              <a:t> </a:t>
            </a:r>
            <a:r>
              <a:rPr lang="en-GB" dirty="0" err="1"/>
              <a:t>mới</a:t>
            </a:r>
            <a:r>
              <a:rPr lang="en-GB" dirty="0"/>
              <a:t> </a:t>
            </a:r>
            <a:r>
              <a:rPr lang="en-GB" dirty="0" err="1"/>
              <a:t>nâng</a:t>
            </a:r>
            <a:r>
              <a:rPr lang="en-GB" dirty="0"/>
              <a:t> </a:t>
            </a:r>
            <a:r>
              <a:rPr lang="en-GB" dirty="0" err="1"/>
              <a:t>cao</a:t>
            </a:r>
            <a:r>
              <a:rPr lang="en-GB" dirty="0"/>
              <a:t> </a:t>
            </a:r>
            <a:r>
              <a:rPr lang="en-GB" dirty="0" err="1"/>
              <a:t>giai</a:t>
            </a:r>
            <a:r>
              <a:rPr lang="en-GB" dirty="0"/>
              <a:t> </a:t>
            </a:r>
            <a:r>
              <a:rPr lang="en-GB" dirty="0" err="1"/>
              <a:t>đoạn</a:t>
            </a:r>
            <a:r>
              <a:rPr lang="en-GB" dirty="0"/>
              <a:t> 2021-2025.</a:t>
            </a:r>
          </a:p>
          <a:p>
            <a:endParaRPr lang="en-US" dirty="0"/>
          </a:p>
        </p:txBody>
      </p:sp>
    </p:spTree>
    <p:extLst>
      <p:ext uri="{BB962C8B-B14F-4D97-AF65-F5344CB8AC3E}">
        <p14:creationId xmlns:p14="http://schemas.microsoft.com/office/powerpoint/2010/main" val="2460159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Tiêu</a:t>
            </a:r>
            <a:r>
              <a:rPr lang="en-US" sz="4400" dirty="0"/>
              <a:t> </a:t>
            </a:r>
            <a:r>
              <a:rPr lang="en-US" sz="4400" dirty="0" err="1"/>
              <a:t>chí</a:t>
            </a:r>
            <a:r>
              <a:rPr lang="en-US" sz="4400" dirty="0"/>
              <a:t> 16 “</a:t>
            </a:r>
            <a:r>
              <a:rPr lang="en-US" sz="4400" dirty="0" err="1"/>
              <a:t>Tiếp</a:t>
            </a:r>
            <a:r>
              <a:rPr lang="en-US" sz="4400" dirty="0"/>
              <a:t> </a:t>
            </a:r>
            <a:r>
              <a:rPr lang="en-US" sz="4400" dirty="0" err="1"/>
              <a:t>cận</a:t>
            </a:r>
            <a:r>
              <a:rPr lang="en-US" sz="4400" dirty="0"/>
              <a:t> </a:t>
            </a:r>
            <a:r>
              <a:rPr lang="en-US" sz="4400" dirty="0" err="1"/>
              <a:t>pháp</a:t>
            </a:r>
            <a:r>
              <a:rPr lang="en-US" sz="4400" dirty="0"/>
              <a:t> </a:t>
            </a:r>
            <a:r>
              <a:rPr lang="en-US" sz="4400" dirty="0" err="1"/>
              <a:t>luật</a:t>
            </a:r>
            <a:r>
              <a:rPr lang="en-US" sz="4400"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8692343"/>
              </p:ext>
            </p:extLst>
          </p:nvPr>
        </p:nvGraphicFramePr>
        <p:xfrm>
          <a:off x="457200" y="1935163"/>
          <a:ext cx="8001000" cy="402336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2667000">
                  <a:extLst>
                    <a:ext uri="{9D8B030D-6E8A-4147-A177-3AD203B41FA5}">
                      <a16:colId xmlns:a16="http://schemas.microsoft.com/office/drawing/2014/main" xmlns="" val="20001"/>
                    </a:ext>
                  </a:extLst>
                </a:gridCol>
                <a:gridCol w="2667000">
                  <a:extLst>
                    <a:ext uri="{9D8B030D-6E8A-4147-A177-3AD203B41FA5}">
                      <a16:colId xmlns:a16="http://schemas.microsoft.com/office/drawing/2014/main" xmlns="" val="20002"/>
                    </a:ext>
                  </a:extLst>
                </a:gridCol>
              </a:tblGrid>
              <a:tr h="370840">
                <a:tc>
                  <a:txBody>
                    <a:bodyPr/>
                    <a:lstStyle/>
                    <a:p>
                      <a:pPr algn="ctr"/>
                      <a:r>
                        <a:rPr lang="en-US" sz="2400" dirty="0" err="1"/>
                        <a:t>Tên</a:t>
                      </a:r>
                      <a:r>
                        <a:rPr lang="en-US" sz="2400" baseline="0" dirty="0"/>
                        <a:t> </a:t>
                      </a:r>
                      <a:r>
                        <a:rPr lang="en-US" sz="2400" dirty="0" err="1"/>
                        <a:t>Tiêu</a:t>
                      </a:r>
                      <a:r>
                        <a:rPr lang="en-US" sz="2400" baseline="0" dirty="0"/>
                        <a:t> </a:t>
                      </a:r>
                      <a:r>
                        <a:rPr lang="en-US" sz="2400" baseline="0" dirty="0" err="1"/>
                        <a:t>chí</a:t>
                      </a:r>
                      <a:endParaRPr lang="en-US" sz="2400" dirty="0"/>
                    </a:p>
                  </a:txBody>
                  <a:tcPr/>
                </a:tc>
                <a:tc>
                  <a:txBody>
                    <a:bodyPr/>
                    <a:lstStyle/>
                    <a:p>
                      <a:r>
                        <a:rPr lang="en-US" sz="2400" dirty="0" err="1"/>
                        <a:t>Nội</a:t>
                      </a:r>
                      <a:r>
                        <a:rPr lang="en-US" sz="2400" baseline="0" dirty="0"/>
                        <a:t> dung </a:t>
                      </a:r>
                      <a:r>
                        <a:rPr lang="en-US" sz="2400" baseline="0" dirty="0" err="1"/>
                        <a:t>tiêu</a:t>
                      </a:r>
                      <a:r>
                        <a:rPr lang="en-US" sz="2400" baseline="0" dirty="0"/>
                        <a:t> </a:t>
                      </a:r>
                      <a:r>
                        <a:rPr lang="en-US" sz="2400" baseline="0" dirty="0" err="1"/>
                        <a:t>chí</a:t>
                      </a:r>
                      <a:endParaRPr lang="en-US" sz="2400" dirty="0"/>
                    </a:p>
                  </a:txBody>
                  <a:tcPr/>
                </a:tc>
                <a:tc>
                  <a:txBody>
                    <a:bodyPr/>
                    <a:lstStyle/>
                    <a:p>
                      <a:pPr algn="ctr"/>
                      <a:r>
                        <a:rPr lang="en-US" sz="2400" dirty="0" err="1"/>
                        <a:t>Chỉ</a:t>
                      </a:r>
                      <a:r>
                        <a:rPr lang="en-US" sz="2400" baseline="0" dirty="0"/>
                        <a:t> </a:t>
                      </a:r>
                      <a:r>
                        <a:rPr lang="en-US" sz="2400" baseline="0" dirty="0" err="1"/>
                        <a:t>tiêu</a:t>
                      </a:r>
                      <a:endParaRPr lang="en-US" sz="4000" dirty="0"/>
                    </a:p>
                  </a:txBody>
                  <a:tcPr/>
                </a:tc>
                <a:extLst>
                  <a:ext uri="{0D108BD9-81ED-4DB2-BD59-A6C34878D82A}">
                    <a16:rowId xmlns:a16="http://schemas.microsoft.com/office/drawing/2014/main" xmlns="" val="10000"/>
                  </a:ext>
                </a:extLst>
              </a:tr>
              <a:tr h="970597">
                <a:tc>
                  <a:txBody>
                    <a:bodyPr/>
                    <a:lstStyle/>
                    <a:p>
                      <a:pPr algn="ctr"/>
                      <a:r>
                        <a:rPr lang="en-US" sz="2000" dirty="0" err="1"/>
                        <a:t>Tiếp</a:t>
                      </a:r>
                      <a:r>
                        <a:rPr lang="en-US" sz="2000" baseline="0" dirty="0"/>
                        <a:t> </a:t>
                      </a:r>
                      <a:r>
                        <a:rPr lang="en-US" sz="2000" baseline="0" dirty="0" err="1"/>
                        <a:t>cận</a:t>
                      </a:r>
                      <a:r>
                        <a:rPr lang="en-US" sz="2000" baseline="0" dirty="0"/>
                        <a:t> </a:t>
                      </a:r>
                      <a:r>
                        <a:rPr lang="en-US" sz="2000" baseline="0" dirty="0" err="1"/>
                        <a:t>pháp</a:t>
                      </a:r>
                      <a:r>
                        <a:rPr lang="en-US" sz="2000" baseline="0" dirty="0"/>
                        <a:t> </a:t>
                      </a:r>
                      <a:r>
                        <a:rPr lang="en-US" sz="2000" baseline="0" dirty="0" err="1"/>
                        <a:t>luật</a:t>
                      </a:r>
                      <a:endParaRPr lang="en-US" sz="2000" baseline="0" dirty="0"/>
                    </a:p>
                    <a:p>
                      <a:pPr algn="ctr"/>
                      <a:r>
                        <a:rPr lang="en-US" sz="2000" baseline="0" dirty="0"/>
                        <a:t>(16)</a:t>
                      </a:r>
                      <a:endParaRPr lang="en-US" sz="2000" dirty="0"/>
                    </a:p>
                  </a:txBody>
                  <a:tcPr/>
                </a:tc>
                <a:tc>
                  <a:txBody>
                    <a:bodyPr/>
                    <a:lstStyle/>
                    <a:p>
                      <a:pPr>
                        <a:spcAft>
                          <a:spcPts val="0"/>
                        </a:spcAft>
                      </a:pPr>
                      <a:r>
                        <a:rPr lang="en-US" sz="1600" dirty="0">
                          <a:effectLst/>
                          <a:latin typeface="Times New Roman"/>
                          <a:ea typeface="Times New Roman"/>
                        </a:rPr>
                        <a:t>16.1. </a:t>
                      </a:r>
                      <a:r>
                        <a:rPr lang="en-US" sz="1600" dirty="0" err="1">
                          <a:effectLst/>
                          <a:latin typeface="Times New Roman"/>
                          <a:ea typeface="Times New Roman"/>
                        </a:rPr>
                        <a:t>Có</a:t>
                      </a:r>
                      <a:r>
                        <a:rPr lang="en-US" sz="1600" dirty="0">
                          <a:effectLst/>
                          <a:latin typeface="Times New Roman"/>
                          <a:ea typeface="Times New Roman"/>
                        </a:rPr>
                        <a:t> </a:t>
                      </a:r>
                      <a:r>
                        <a:rPr lang="en-US" sz="1600" dirty="0" err="1">
                          <a:effectLst/>
                          <a:latin typeface="Times New Roman"/>
                          <a:ea typeface="Times New Roman"/>
                        </a:rPr>
                        <a:t>mô</a:t>
                      </a:r>
                      <a:r>
                        <a:rPr lang="en-US" sz="1600" dirty="0">
                          <a:effectLst/>
                          <a:latin typeface="Times New Roman"/>
                          <a:ea typeface="Times New Roman"/>
                        </a:rPr>
                        <a:t> </a:t>
                      </a:r>
                      <a:r>
                        <a:rPr lang="en-US" sz="1600" dirty="0" err="1">
                          <a:effectLst/>
                          <a:latin typeface="Times New Roman"/>
                          <a:ea typeface="Times New Roman"/>
                        </a:rPr>
                        <a:t>hình</a:t>
                      </a:r>
                      <a:r>
                        <a:rPr lang="en-US" sz="1600" dirty="0">
                          <a:effectLst/>
                          <a:latin typeface="Times New Roman"/>
                          <a:ea typeface="Times New Roman"/>
                        </a:rPr>
                        <a:t> </a:t>
                      </a:r>
                      <a:r>
                        <a:rPr lang="en-US" sz="1600" dirty="0" err="1">
                          <a:effectLst/>
                          <a:latin typeface="Times New Roman"/>
                          <a:ea typeface="Times New Roman"/>
                        </a:rPr>
                        <a:t>điển</a:t>
                      </a:r>
                      <a:r>
                        <a:rPr lang="en-US" sz="1600" dirty="0">
                          <a:effectLst/>
                          <a:latin typeface="Times New Roman"/>
                          <a:ea typeface="Times New Roman"/>
                        </a:rPr>
                        <a:t> </a:t>
                      </a:r>
                      <a:r>
                        <a:rPr lang="en-US" sz="1600" dirty="0" err="1">
                          <a:effectLst/>
                          <a:latin typeface="Times New Roman"/>
                          <a:ea typeface="Times New Roman"/>
                        </a:rPr>
                        <a:t>hình</a:t>
                      </a:r>
                      <a:r>
                        <a:rPr lang="en-US" sz="1600" dirty="0">
                          <a:effectLst/>
                          <a:latin typeface="Times New Roman"/>
                          <a:ea typeface="Times New Roman"/>
                        </a:rPr>
                        <a:t> </a:t>
                      </a:r>
                      <a:r>
                        <a:rPr lang="en-US" sz="1600" dirty="0" err="1">
                          <a:effectLst/>
                          <a:latin typeface="Times New Roman"/>
                          <a:ea typeface="Times New Roman"/>
                        </a:rPr>
                        <a:t>về</a:t>
                      </a:r>
                      <a:r>
                        <a:rPr lang="en-US" sz="1600" dirty="0">
                          <a:effectLst/>
                          <a:latin typeface="Times New Roman"/>
                          <a:ea typeface="Times New Roman"/>
                        </a:rPr>
                        <a:t> </a:t>
                      </a:r>
                      <a:r>
                        <a:rPr lang="en-US" sz="1600" dirty="0" err="1">
                          <a:effectLst/>
                          <a:latin typeface="Times New Roman"/>
                          <a:ea typeface="Times New Roman"/>
                        </a:rPr>
                        <a:t>phô</a:t>
                      </a:r>
                      <a:r>
                        <a:rPr lang="en-US" sz="1600" dirty="0">
                          <a:effectLst/>
                          <a:latin typeface="Times New Roman"/>
                          <a:ea typeface="Times New Roman"/>
                        </a:rPr>
                        <a:t>̉ </a:t>
                      </a:r>
                      <a:r>
                        <a:rPr lang="en-US" sz="1600" dirty="0" err="1">
                          <a:effectLst/>
                          <a:latin typeface="Times New Roman"/>
                          <a:ea typeface="Times New Roman"/>
                        </a:rPr>
                        <a:t>biến</a:t>
                      </a:r>
                      <a:r>
                        <a:rPr lang="en-US" sz="1600" dirty="0">
                          <a:effectLst/>
                          <a:latin typeface="Times New Roman"/>
                          <a:ea typeface="Times New Roman"/>
                        </a:rPr>
                        <a:t>, </a:t>
                      </a:r>
                      <a:r>
                        <a:rPr lang="en-US" sz="1600" dirty="0" err="1">
                          <a:effectLst/>
                          <a:latin typeface="Times New Roman"/>
                          <a:ea typeface="Times New Roman"/>
                        </a:rPr>
                        <a:t>giáo</a:t>
                      </a:r>
                      <a:r>
                        <a:rPr lang="en-US" sz="1600" dirty="0">
                          <a:effectLst/>
                          <a:latin typeface="Times New Roman"/>
                          <a:ea typeface="Times New Roman"/>
                        </a:rPr>
                        <a:t> </a:t>
                      </a:r>
                      <a:r>
                        <a:rPr lang="en-US" sz="1600" dirty="0" err="1">
                          <a:effectLst/>
                          <a:latin typeface="Times New Roman"/>
                          <a:ea typeface="Times New Roman"/>
                        </a:rPr>
                        <a:t>dục</a:t>
                      </a:r>
                      <a:r>
                        <a:rPr lang="en-US" sz="1600" dirty="0">
                          <a:effectLst/>
                          <a:latin typeface="Times New Roman"/>
                          <a:ea typeface="Times New Roman"/>
                        </a:rPr>
                        <a:t> </a:t>
                      </a:r>
                      <a:r>
                        <a:rPr lang="en-US" sz="1600" dirty="0" err="1">
                          <a:effectLst/>
                          <a:latin typeface="Times New Roman"/>
                          <a:ea typeface="Times New Roman"/>
                        </a:rPr>
                        <a:t>pháp</a:t>
                      </a:r>
                      <a:r>
                        <a:rPr lang="en-US" sz="1600" dirty="0">
                          <a:effectLst/>
                          <a:latin typeface="Times New Roman"/>
                          <a:ea typeface="Times New Roman"/>
                        </a:rPr>
                        <a:t> </a:t>
                      </a:r>
                      <a:r>
                        <a:rPr lang="en-US" sz="1600" dirty="0" err="1">
                          <a:effectLst/>
                          <a:latin typeface="Times New Roman"/>
                          <a:ea typeface="Times New Roman"/>
                        </a:rPr>
                        <a:t>luật</a:t>
                      </a:r>
                      <a:r>
                        <a:rPr lang="en-US" sz="1600" dirty="0">
                          <a:effectLst/>
                          <a:latin typeface="Times New Roman"/>
                          <a:ea typeface="Times New Roman"/>
                        </a:rPr>
                        <a:t>, </a:t>
                      </a:r>
                      <a:r>
                        <a:rPr lang="en-US" sz="1600" dirty="0" err="1">
                          <a:effectLst/>
                          <a:latin typeface="Times New Roman"/>
                          <a:ea typeface="Times New Roman"/>
                        </a:rPr>
                        <a:t>hòa</a:t>
                      </a:r>
                      <a:r>
                        <a:rPr lang="en-US" sz="1600" dirty="0">
                          <a:effectLst/>
                          <a:latin typeface="Times New Roman"/>
                          <a:ea typeface="Times New Roman"/>
                        </a:rPr>
                        <a:t> </a:t>
                      </a:r>
                      <a:r>
                        <a:rPr lang="en-US" sz="1600" dirty="0" err="1">
                          <a:effectLst/>
                          <a:latin typeface="Times New Roman"/>
                          <a:ea typeface="Times New Roman"/>
                        </a:rPr>
                        <a:t>giải</a:t>
                      </a:r>
                      <a:r>
                        <a:rPr lang="en-US" sz="1600" dirty="0">
                          <a:effectLst/>
                          <a:latin typeface="Times New Roman"/>
                          <a:ea typeface="Times New Roman"/>
                        </a:rPr>
                        <a:t> ở </a:t>
                      </a:r>
                      <a:r>
                        <a:rPr lang="en-US" sz="1600" dirty="0" err="1">
                          <a:effectLst/>
                          <a:latin typeface="Times New Roman"/>
                          <a:ea typeface="Times New Roman"/>
                        </a:rPr>
                        <a:t>cơ</a:t>
                      </a:r>
                      <a:r>
                        <a:rPr lang="en-US" sz="1600" dirty="0">
                          <a:effectLst/>
                          <a:latin typeface="Times New Roman"/>
                          <a:ea typeface="Times New Roman"/>
                        </a:rPr>
                        <a:t> </a:t>
                      </a:r>
                      <a:r>
                        <a:rPr lang="en-US" sz="1600" dirty="0" err="1">
                          <a:effectLst/>
                          <a:latin typeface="Times New Roman"/>
                          <a:ea typeface="Times New Roman"/>
                        </a:rPr>
                        <a:t>sở</a:t>
                      </a:r>
                      <a:r>
                        <a:rPr lang="en-US" sz="1600" dirty="0">
                          <a:effectLst/>
                          <a:latin typeface="Times New Roman"/>
                          <a:ea typeface="Times New Roman"/>
                        </a:rPr>
                        <a:t> </a:t>
                      </a:r>
                      <a:r>
                        <a:rPr lang="en-US" sz="1600" dirty="0" err="1">
                          <a:effectLst/>
                          <a:latin typeface="Times New Roman"/>
                          <a:ea typeface="Times New Roman"/>
                        </a:rPr>
                        <a:t>hoạt</a:t>
                      </a:r>
                      <a:r>
                        <a:rPr lang="en-US" sz="1600" dirty="0">
                          <a:effectLst/>
                          <a:latin typeface="Times New Roman"/>
                          <a:ea typeface="Times New Roman"/>
                        </a:rPr>
                        <a:t> </a:t>
                      </a:r>
                      <a:r>
                        <a:rPr lang="en-US" sz="1600" dirty="0" err="1">
                          <a:effectLst/>
                          <a:latin typeface="Times New Roman"/>
                          <a:ea typeface="Times New Roman"/>
                        </a:rPr>
                        <a:t>động</a:t>
                      </a:r>
                      <a:r>
                        <a:rPr lang="en-US" sz="1600" dirty="0">
                          <a:effectLst/>
                          <a:latin typeface="Times New Roman"/>
                          <a:ea typeface="Times New Roman"/>
                        </a:rPr>
                        <a:t> </a:t>
                      </a:r>
                      <a:r>
                        <a:rPr lang="en-US" sz="1600" dirty="0" err="1">
                          <a:effectLst/>
                          <a:latin typeface="Times New Roman"/>
                          <a:ea typeface="Times New Roman"/>
                        </a:rPr>
                        <a:t>hiệu</a:t>
                      </a:r>
                      <a:r>
                        <a:rPr lang="en-US" sz="1600" dirty="0">
                          <a:effectLst/>
                          <a:latin typeface="Times New Roman"/>
                          <a:ea typeface="Times New Roman"/>
                        </a:rPr>
                        <a:t> </a:t>
                      </a:r>
                      <a:r>
                        <a:rPr lang="en-US" sz="1600" dirty="0" err="1">
                          <a:effectLst/>
                          <a:latin typeface="Times New Roman"/>
                          <a:ea typeface="Times New Roman"/>
                        </a:rPr>
                        <a:t>quả</a:t>
                      </a:r>
                      <a:r>
                        <a:rPr lang="en-US" sz="1600" dirty="0">
                          <a:effectLst/>
                          <a:latin typeface="Times New Roman"/>
                          <a:ea typeface="Times New Roman"/>
                        </a:rPr>
                        <a:t> </a:t>
                      </a:r>
                      <a:r>
                        <a:rPr lang="en-US" sz="1600" dirty="0" err="1">
                          <a:effectLst/>
                          <a:latin typeface="Times New Roman"/>
                          <a:ea typeface="Times New Roman"/>
                        </a:rPr>
                        <a:t>được</a:t>
                      </a:r>
                      <a:r>
                        <a:rPr lang="en-US" sz="1600" dirty="0">
                          <a:effectLst/>
                          <a:latin typeface="Times New Roman"/>
                          <a:ea typeface="Times New Roman"/>
                        </a:rPr>
                        <a:t> </a:t>
                      </a:r>
                      <a:r>
                        <a:rPr lang="en-US" sz="1600" dirty="0" err="1">
                          <a:effectLst/>
                          <a:latin typeface="Times New Roman"/>
                          <a:ea typeface="Times New Roman"/>
                        </a:rPr>
                        <a:t>công</a:t>
                      </a:r>
                      <a:r>
                        <a:rPr lang="en-US" sz="1600" dirty="0">
                          <a:effectLst/>
                          <a:latin typeface="Times New Roman"/>
                          <a:ea typeface="Times New Roman"/>
                        </a:rPr>
                        <a:t> </a:t>
                      </a:r>
                      <a:r>
                        <a:rPr lang="en-US" sz="1600" dirty="0" err="1">
                          <a:effectLst/>
                          <a:latin typeface="Times New Roman"/>
                          <a:ea typeface="Times New Roman"/>
                        </a:rPr>
                        <a:t>nhận</a:t>
                      </a:r>
                      <a:r>
                        <a:rPr lang="en-US" sz="1600" dirty="0">
                          <a:effectLst/>
                          <a:latin typeface="Times New Roman"/>
                          <a:ea typeface="Times New Roman"/>
                        </a:rPr>
                        <a:t> </a:t>
                      </a:r>
                      <a:endParaRPr lang="en-US" sz="2800" dirty="0">
                        <a:effectLst/>
                        <a:latin typeface="Times New Roman"/>
                        <a:ea typeface="Times New Roman"/>
                      </a:endParaRPr>
                    </a:p>
                  </a:txBody>
                  <a:tcPr marL="0" marR="0" marT="0" marB="0" anchor="ctr"/>
                </a:tc>
                <a:tc>
                  <a:txBody>
                    <a:bodyPr/>
                    <a:lstStyle/>
                    <a:p>
                      <a:pPr algn="ctr">
                        <a:spcAft>
                          <a:spcPts val="0"/>
                        </a:spcAft>
                      </a:pPr>
                      <a:r>
                        <a:rPr lang="en-US" sz="1600" dirty="0">
                          <a:effectLst/>
                          <a:latin typeface="Times New Roman"/>
                          <a:ea typeface="Times New Roman"/>
                        </a:rPr>
                        <a:t>≥1</a:t>
                      </a:r>
                      <a:endParaRPr lang="en-US" sz="2800" dirty="0">
                        <a:effectLst/>
                        <a:latin typeface="Times New Roman"/>
                        <a:ea typeface="Times New Roman"/>
                      </a:endParaRPr>
                    </a:p>
                  </a:txBody>
                  <a:tcPr marL="68580" marR="68580" marT="17780" marB="17780" anchor="ctr"/>
                </a:tc>
                <a:extLst>
                  <a:ext uri="{0D108BD9-81ED-4DB2-BD59-A6C34878D82A}">
                    <a16:rowId xmlns:a16="http://schemas.microsoft.com/office/drawing/2014/main" xmlns="" val="10001"/>
                  </a:ext>
                </a:extLst>
              </a:tr>
              <a:tr h="1056957">
                <a:tc>
                  <a:txBody>
                    <a:bodyPr/>
                    <a:lstStyle/>
                    <a:p>
                      <a:endParaRPr lang="en-US" sz="4000" dirty="0"/>
                    </a:p>
                  </a:txBody>
                  <a:tcPr/>
                </a:tc>
                <a:tc>
                  <a:txBody>
                    <a:bodyPr/>
                    <a:lstStyle/>
                    <a:p>
                      <a:pPr>
                        <a:spcAft>
                          <a:spcPts val="0"/>
                        </a:spcAft>
                      </a:pPr>
                      <a:r>
                        <a:rPr lang="en-US" sz="1600">
                          <a:effectLst/>
                          <a:latin typeface="Times New Roman"/>
                          <a:ea typeface="Times New Roman"/>
                        </a:rPr>
                        <a:t>16.2. Tỷ lệ mâu thuẫn, tranh chấp, vi phạm thuộc phạm vi hòa giải được hòa giải thành</a:t>
                      </a:r>
                      <a:endParaRPr lang="en-US" sz="2800">
                        <a:effectLst/>
                        <a:latin typeface="Times New Roman"/>
                        <a:ea typeface="Times New Roman"/>
                      </a:endParaRPr>
                    </a:p>
                  </a:txBody>
                  <a:tcPr marL="0" marR="0" marT="0" marB="0" anchor="ctr"/>
                </a:tc>
                <a:tc>
                  <a:txBody>
                    <a:bodyPr/>
                    <a:lstStyle/>
                    <a:p>
                      <a:pPr algn="ctr">
                        <a:spcAft>
                          <a:spcPts val="0"/>
                        </a:spcAft>
                      </a:pPr>
                      <a:r>
                        <a:rPr lang="en-US" sz="1600">
                          <a:effectLst/>
                          <a:latin typeface="Times New Roman"/>
                          <a:ea typeface="Times New Roman"/>
                        </a:rPr>
                        <a:t>≥90%</a:t>
                      </a:r>
                      <a:endParaRPr lang="en-US" sz="2800">
                        <a:effectLst/>
                        <a:latin typeface="Times New Roman"/>
                        <a:ea typeface="Times New Roman"/>
                      </a:endParaRPr>
                    </a:p>
                  </a:txBody>
                  <a:tcPr marL="68580" marR="68580" marT="17780" marB="17780" anchor="ctr"/>
                </a:tc>
                <a:extLst>
                  <a:ext uri="{0D108BD9-81ED-4DB2-BD59-A6C34878D82A}">
                    <a16:rowId xmlns:a16="http://schemas.microsoft.com/office/drawing/2014/main" xmlns="" val="10002"/>
                  </a:ext>
                </a:extLst>
              </a:tr>
              <a:tr h="1533843">
                <a:tc>
                  <a:txBody>
                    <a:bodyPr/>
                    <a:lstStyle/>
                    <a:p>
                      <a:endParaRPr lang="en-US" sz="4000" dirty="0"/>
                    </a:p>
                  </a:txBody>
                  <a:tcPr/>
                </a:tc>
                <a:tc>
                  <a:txBody>
                    <a:bodyPr/>
                    <a:lstStyle/>
                    <a:p>
                      <a:pPr>
                        <a:spcAft>
                          <a:spcPts val="0"/>
                        </a:spcAft>
                      </a:pPr>
                      <a:r>
                        <a:rPr lang="en-US" sz="1600">
                          <a:effectLst/>
                          <a:latin typeface="Times New Roman"/>
                          <a:ea typeface="Times New Roman"/>
                        </a:rPr>
                        <a:t>16.3. Tỷ lệ người dân thuộc đối tượng trợ giúp pháp lý tiếp cận và được trợ giúp pháp lý khi có yêu cầu</a:t>
                      </a:r>
                      <a:endParaRPr lang="en-US" sz="2800">
                        <a:effectLst/>
                        <a:latin typeface="Times New Roman"/>
                        <a:ea typeface="Times New Roman"/>
                      </a:endParaRPr>
                    </a:p>
                  </a:txBody>
                  <a:tcPr marL="0" marR="0" marT="0" marB="0" anchor="ctr"/>
                </a:tc>
                <a:tc>
                  <a:txBody>
                    <a:bodyPr/>
                    <a:lstStyle/>
                    <a:p>
                      <a:pPr algn="ctr">
                        <a:spcAft>
                          <a:spcPts val="0"/>
                        </a:spcAft>
                      </a:pPr>
                      <a:r>
                        <a:rPr lang="en-US" sz="1600" dirty="0">
                          <a:effectLst/>
                          <a:latin typeface="Times New Roman"/>
                          <a:ea typeface="Times New Roman"/>
                        </a:rPr>
                        <a:t>≥90%</a:t>
                      </a:r>
                      <a:endParaRPr lang="en-US" sz="2800" dirty="0">
                        <a:effectLst/>
                        <a:latin typeface="Times New Roman"/>
                        <a:ea typeface="Times New Roman"/>
                      </a:endParaRPr>
                    </a:p>
                  </a:txBody>
                  <a:tcPr marL="68580" marR="68580" marT="17780" marB="1778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642546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
            </a:r>
            <a:br>
              <a:rPr lang="en-US" sz="3600" b="1" dirty="0"/>
            </a:br>
            <a:endParaRPr lang="en-US" sz="6000" b="1" dirty="0"/>
          </a:p>
        </p:txBody>
      </p:sp>
      <p:sp>
        <p:nvSpPr>
          <p:cNvPr id="3" name="Content Placeholder 2"/>
          <p:cNvSpPr>
            <a:spLocks noGrp="1"/>
          </p:cNvSpPr>
          <p:nvPr>
            <p:ph idx="1"/>
          </p:nvPr>
        </p:nvSpPr>
        <p:spPr/>
        <p:txBody>
          <a:bodyPr>
            <a:normAutofit/>
          </a:bodyPr>
          <a:lstStyle/>
          <a:p>
            <a:pPr algn="just"/>
            <a:r>
              <a:rPr lang="en-US" b="1" dirty="0"/>
              <a:t>16.1. </a:t>
            </a:r>
            <a:r>
              <a:rPr lang="en-US" b="1" dirty="0" err="1"/>
              <a:t>Có</a:t>
            </a:r>
            <a:r>
              <a:rPr lang="en-US" b="1" dirty="0"/>
              <a:t> </a:t>
            </a:r>
            <a:r>
              <a:rPr lang="en-US" b="1" dirty="0" err="1"/>
              <a:t>mô</a:t>
            </a:r>
            <a:r>
              <a:rPr lang="en-US" b="1" dirty="0"/>
              <a:t> </a:t>
            </a:r>
            <a:r>
              <a:rPr lang="en-US" b="1" dirty="0" err="1"/>
              <a:t>hình</a:t>
            </a:r>
            <a:r>
              <a:rPr lang="en-US" b="1" dirty="0"/>
              <a:t> </a:t>
            </a:r>
            <a:r>
              <a:rPr lang="en-US" b="1" dirty="0" err="1"/>
              <a:t>điển</a:t>
            </a:r>
            <a:r>
              <a:rPr lang="en-US" b="1" dirty="0"/>
              <a:t> </a:t>
            </a:r>
            <a:r>
              <a:rPr lang="en-US" b="1" dirty="0" err="1"/>
              <a:t>hình</a:t>
            </a:r>
            <a:r>
              <a:rPr lang="en-US" b="1" dirty="0"/>
              <a:t> </a:t>
            </a:r>
            <a:r>
              <a:rPr lang="en-US" b="1" dirty="0" err="1"/>
              <a:t>về</a:t>
            </a:r>
            <a:r>
              <a:rPr lang="en-US" b="1" dirty="0"/>
              <a:t> </a:t>
            </a:r>
            <a:r>
              <a:rPr lang="en-US" b="1" dirty="0" err="1"/>
              <a:t>phổ</a:t>
            </a:r>
            <a:r>
              <a:rPr lang="en-US" b="1" dirty="0"/>
              <a:t> </a:t>
            </a:r>
            <a:r>
              <a:rPr lang="en-US" b="1" dirty="0" err="1"/>
              <a:t>biến</a:t>
            </a:r>
            <a:r>
              <a:rPr lang="en-US" b="1" dirty="0"/>
              <a:t>, </a:t>
            </a:r>
            <a:r>
              <a:rPr lang="en-US" b="1" dirty="0" err="1"/>
              <a:t>giáo</a:t>
            </a:r>
            <a:r>
              <a:rPr lang="en-US" b="1" dirty="0"/>
              <a:t> </a:t>
            </a:r>
            <a:r>
              <a:rPr lang="en-US" b="1" dirty="0" err="1"/>
              <a:t>dục</a:t>
            </a:r>
            <a:r>
              <a:rPr lang="en-US" b="1" dirty="0"/>
              <a:t> </a:t>
            </a:r>
            <a:r>
              <a:rPr lang="en-US" b="1" dirty="0" err="1"/>
              <a:t>pháp</a:t>
            </a:r>
            <a:r>
              <a:rPr lang="en-US" b="1" dirty="0"/>
              <a:t> </a:t>
            </a:r>
            <a:r>
              <a:rPr lang="en-US" b="1" dirty="0" err="1"/>
              <a:t>luật</a:t>
            </a:r>
            <a:r>
              <a:rPr lang="en-US" b="1" dirty="0"/>
              <a:t>, </a:t>
            </a:r>
            <a:r>
              <a:rPr lang="en-US" b="1" dirty="0" err="1"/>
              <a:t>hòa</a:t>
            </a:r>
            <a:r>
              <a:rPr lang="en-US" b="1" dirty="0"/>
              <a:t> </a:t>
            </a:r>
            <a:r>
              <a:rPr lang="en-US" b="1" dirty="0" err="1"/>
              <a:t>giải</a:t>
            </a:r>
            <a:r>
              <a:rPr lang="en-US" b="1" dirty="0"/>
              <a:t> ở </a:t>
            </a:r>
            <a:r>
              <a:rPr lang="en-US" b="1" dirty="0" err="1"/>
              <a:t>cơ</a:t>
            </a:r>
            <a:r>
              <a:rPr lang="en-US" b="1" dirty="0"/>
              <a:t> </a:t>
            </a:r>
            <a:r>
              <a:rPr lang="en-US" b="1" dirty="0" err="1"/>
              <a:t>sở</a:t>
            </a:r>
            <a:r>
              <a:rPr lang="en-US" b="1" dirty="0"/>
              <a:t> </a:t>
            </a:r>
            <a:r>
              <a:rPr lang="en-US" b="1" dirty="0" err="1"/>
              <a:t>hoạt</a:t>
            </a:r>
            <a:r>
              <a:rPr lang="en-US" b="1" dirty="0"/>
              <a:t> </a:t>
            </a:r>
            <a:r>
              <a:rPr lang="en-US" b="1" dirty="0" err="1"/>
              <a:t>động</a:t>
            </a:r>
            <a:r>
              <a:rPr lang="en-US" b="1" dirty="0"/>
              <a:t> </a:t>
            </a:r>
            <a:r>
              <a:rPr lang="en-US" b="1" dirty="0" err="1"/>
              <a:t>hiệu</a:t>
            </a:r>
            <a:r>
              <a:rPr lang="en-US" b="1" dirty="0"/>
              <a:t> </a:t>
            </a:r>
            <a:r>
              <a:rPr lang="en-US" b="1" dirty="0" err="1"/>
              <a:t>quả</a:t>
            </a:r>
            <a:r>
              <a:rPr lang="en-US" b="1" dirty="0"/>
              <a:t> </a:t>
            </a:r>
            <a:r>
              <a:rPr lang="en-US" b="1" dirty="0" err="1"/>
              <a:t>được</a:t>
            </a:r>
            <a:r>
              <a:rPr lang="en-US" b="1" dirty="0"/>
              <a:t> </a:t>
            </a:r>
            <a:r>
              <a:rPr lang="en-US" b="1" dirty="0" err="1"/>
              <a:t>công</a:t>
            </a:r>
            <a:r>
              <a:rPr lang="en-US" b="1" dirty="0"/>
              <a:t> </a:t>
            </a:r>
            <a:r>
              <a:rPr lang="en-US" b="1" dirty="0" err="1"/>
              <a:t>nhận</a:t>
            </a:r>
            <a:r>
              <a:rPr lang="en-US" b="1" dirty="0"/>
              <a:t>: </a:t>
            </a:r>
            <a:r>
              <a:rPr lang="en-US" dirty="0" err="1"/>
              <a:t>Đạt</a:t>
            </a:r>
            <a:r>
              <a:rPr lang="en-US" dirty="0"/>
              <a:t> </a:t>
            </a:r>
            <a:r>
              <a:rPr lang="en-US" dirty="0" err="1"/>
              <a:t>số</a:t>
            </a:r>
            <a:r>
              <a:rPr lang="en-US" dirty="0"/>
              <a:t> </a:t>
            </a:r>
            <a:r>
              <a:rPr lang="en-US" dirty="0" err="1"/>
              <a:t>lượng</a:t>
            </a:r>
            <a:r>
              <a:rPr lang="en-US" dirty="0"/>
              <a:t> </a:t>
            </a:r>
            <a:r>
              <a:rPr lang="en-US" dirty="0" err="1"/>
              <a:t>ít</a:t>
            </a:r>
            <a:r>
              <a:rPr lang="en-US" dirty="0"/>
              <a:t> </a:t>
            </a:r>
            <a:r>
              <a:rPr lang="en-US" dirty="0" err="1"/>
              <a:t>nhất</a:t>
            </a:r>
            <a:r>
              <a:rPr lang="en-US" dirty="0"/>
              <a:t> </a:t>
            </a:r>
            <a:r>
              <a:rPr lang="en-US" dirty="0" err="1"/>
              <a:t>là</a:t>
            </a:r>
            <a:r>
              <a:rPr lang="en-US" dirty="0"/>
              <a:t> </a:t>
            </a:r>
            <a:r>
              <a:rPr lang="en-US" b="1" dirty="0"/>
              <a:t>01 </a:t>
            </a:r>
            <a:r>
              <a:rPr lang="en-US" b="1" dirty="0" err="1"/>
              <a:t>mô</a:t>
            </a:r>
            <a:r>
              <a:rPr lang="en-US" b="1" dirty="0"/>
              <a:t> </a:t>
            </a:r>
            <a:r>
              <a:rPr lang="en-US" b="1" dirty="0" err="1"/>
              <a:t>hình</a:t>
            </a:r>
            <a:r>
              <a:rPr lang="en-US" dirty="0"/>
              <a:t>. </a:t>
            </a:r>
          </a:p>
          <a:p>
            <a:pPr algn="just"/>
            <a:r>
              <a:rPr lang="en-US" dirty="0" err="1"/>
              <a:t>Có</a:t>
            </a:r>
            <a:r>
              <a:rPr lang="en-US" dirty="0"/>
              <a:t> </a:t>
            </a:r>
            <a:r>
              <a:rPr lang="en-US" dirty="0" err="1"/>
              <a:t>mô</a:t>
            </a:r>
            <a:r>
              <a:rPr lang="en-US" dirty="0"/>
              <a:t> </a:t>
            </a:r>
            <a:r>
              <a:rPr lang="en-US" dirty="0" err="1"/>
              <a:t>hình</a:t>
            </a:r>
            <a:r>
              <a:rPr lang="en-US" dirty="0"/>
              <a:t> </a:t>
            </a:r>
            <a:r>
              <a:rPr lang="en-US" dirty="0" err="1"/>
              <a:t>điển</a:t>
            </a:r>
            <a:r>
              <a:rPr lang="en-US" dirty="0"/>
              <a:t> </a:t>
            </a:r>
            <a:r>
              <a:rPr lang="en-US" dirty="0" err="1"/>
              <a:t>hình</a:t>
            </a:r>
            <a:r>
              <a:rPr lang="en-US" dirty="0"/>
              <a:t> </a:t>
            </a:r>
            <a:r>
              <a:rPr lang="en-US" dirty="0" err="1"/>
              <a:t>về</a:t>
            </a:r>
            <a:r>
              <a:rPr lang="en-US" dirty="0"/>
              <a:t> </a:t>
            </a:r>
            <a:r>
              <a:rPr lang="en-US" dirty="0" err="1"/>
              <a:t>phổ</a:t>
            </a:r>
            <a:r>
              <a:rPr lang="en-US" dirty="0"/>
              <a:t> </a:t>
            </a:r>
            <a:r>
              <a:rPr lang="en-US" dirty="0" err="1"/>
              <a:t>biến</a:t>
            </a:r>
            <a:r>
              <a:rPr lang="en-US" dirty="0"/>
              <a:t>, </a:t>
            </a:r>
            <a:r>
              <a:rPr lang="en-US" dirty="0" err="1"/>
              <a:t>giáo</a:t>
            </a:r>
            <a:r>
              <a:rPr lang="en-US" dirty="0"/>
              <a:t> </a:t>
            </a:r>
            <a:r>
              <a:rPr lang="en-US" dirty="0" err="1"/>
              <a:t>dục</a:t>
            </a:r>
            <a:r>
              <a:rPr lang="en-US" dirty="0"/>
              <a:t> </a:t>
            </a:r>
            <a:r>
              <a:rPr lang="en-US" dirty="0" err="1"/>
              <a:t>pháp</a:t>
            </a:r>
            <a:r>
              <a:rPr lang="en-US" dirty="0"/>
              <a:t> </a:t>
            </a:r>
            <a:r>
              <a:rPr lang="en-US" dirty="0" err="1"/>
              <a:t>luật</a:t>
            </a:r>
            <a:r>
              <a:rPr lang="en-US" dirty="0"/>
              <a:t> </a:t>
            </a:r>
            <a:r>
              <a:rPr lang="en-US" dirty="0" err="1"/>
              <a:t>hoạt</a:t>
            </a:r>
            <a:r>
              <a:rPr lang="en-US" dirty="0"/>
              <a:t> </a:t>
            </a:r>
            <a:r>
              <a:rPr lang="en-US" dirty="0" err="1"/>
              <a:t>động</a:t>
            </a:r>
            <a:r>
              <a:rPr lang="en-US" dirty="0"/>
              <a:t> </a:t>
            </a:r>
            <a:r>
              <a:rPr lang="en-US" dirty="0" err="1"/>
              <a:t>hiệu</a:t>
            </a:r>
            <a:r>
              <a:rPr lang="en-US" dirty="0"/>
              <a:t> </a:t>
            </a:r>
            <a:r>
              <a:rPr lang="en-US" dirty="0" err="1"/>
              <a:t>quả</a:t>
            </a:r>
            <a:r>
              <a:rPr lang="en-US" dirty="0"/>
              <a:t> </a:t>
            </a:r>
            <a:r>
              <a:rPr lang="en-US" dirty="0" err="1"/>
              <a:t>được</a:t>
            </a:r>
            <a:r>
              <a:rPr lang="en-US" dirty="0"/>
              <a:t> </a:t>
            </a:r>
            <a:r>
              <a:rPr lang="en-US" dirty="0" err="1"/>
              <a:t>công</a:t>
            </a:r>
            <a:r>
              <a:rPr lang="en-US" dirty="0"/>
              <a:t> </a:t>
            </a:r>
            <a:r>
              <a:rPr lang="en-US" dirty="0" err="1"/>
              <a:t>nhận</a:t>
            </a:r>
            <a:endParaRPr lang="en-US" dirty="0"/>
          </a:p>
          <a:p>
            <a:pPr algn="just"/>
            <a:r>
              <a:rPr lang="en-US" dirty="0" err="1"/>
              <a:t>Có</a:t>
            </a:r>
            <a:r>
              <a:rPr lang="en-US" dirty="0"/>
              <a:t> </a:t>
            </a:r>
            <a:r>
              <a:rPr lang="en-US" dirty="0" err="1"/>
              <a:t>mô</a:t>
            </a:r>
            <a:r>
              <a:rPr lang="en-US" dirty="0"/>
              <a:t> </a:t>
            </a:r>
            <a:r>
              <a:rPr lang="en-US" dirty="0" err="1"/>
              <a:t>hình</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a:t>
            </a:r>
            <a:r>
              <a:rPr lang="en-US" dirty="0" err="1"/>
              <a:t>hoạt</a:t>
            </a:r>
            <a:r>
              <a:rPr lang="en-US" dirty="0"/>
              <a:t> </a:t>
            </a:r>
            <a:r>
              <a:rPr lang="en-US" dirty="0" err="1"/>
              <a:t>động</a:t>
            </a:r>
            <a:r>
              <a:rPr lang="en-US" dirty="0"/>
              <a:t> </a:t>
            </a:r>
            <a:r>
              <a:rPr lang="en-US" dirty="0" err="1"/>
              <a:t>hiệu</a:t>
            </a:r>
            <a:r>
              <a:rPr lang="en-US" dirty="0"/>
              <a:t> </a:t>
            </a:r>
            <a:r>
              <a:rPr lang="en-US" dirty="0" err="1"/>
              <a:t>quả</a:t>
            </a:r>
            <a:r>
              <a:rPr lang="en-US" dirty="0"/>
              <a:t> </a:t>
            </a:r>
            <a:r>
              <a:rPr lang="en-US" dirty="0" err="1"/>
              <a:t>được</a:t>
            </a:r>
            <a:r>
              <a:rPr lang="en-US" dirty="0"/>
              <a:t> </a:t>
            </a:r>
            <a:r>
              <a:rPr lang="en-US" dirty="0" err="1"/>
              <a:t>công</a:t>
            </a:r>
            <a:r>
              <a:rPr lang="en-US" dirty="0"/>
              <a:t> </a:t>
            </a:r>
            <a:r>
              <a:rPr lang="en-US" dirty="0" err="1"/>
              <a:t>nhận</a:t>
            </a:r>
            <a:endParaRPr lang="en-US" dirty="0"/>
          </a:p>
          <a:p>
            <a:pPr algn="just"/>
            <a:endParaRPr lang="en-US" dirty="0"/>
          </a:p>
        </p:txBody>
      </p:sp>
    </p:spTree>
    <p:extLst>
      <p:ext uri="{BB962C8B-B14F-4D97-AF65-F5344CB8AC3E}">
        <p14:creationId xmlns:p14="http://schemas.microsoft.com/office/powerpoint/2010/main" val="3248180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err="1"/>
              <a:t>Mô</a:t>
            </a:r>
            <a:r>
              <a:rPr lang="en-US" sz="2800" b="1" dirty="0"/>
              <a:t> </a:t>
            </a:r>
            <a:r>
              <a:rPr lang="en-US" sz="2800" b="1" dirty="0" err="1"/>
              <a:t>hình</a:t>
            </a:r>
            <a:r>
              <a:rPr lang="en-US" sz="2800" b="1" dirty="0"/>
              <a:t> </a:t>
            </a:r>
            <a:r>
              <a:rPr lang="en-US" sz="2800" b="1" dirty="0" err="1"/>
              <a:t>điển</a:t>
            </a:r>
            <a:r>
              <a:rPr lang="en-US" sz="2800" b="1" dirty="0"/>
              <a:t> </a:t>
            </a:r>
            <a:r>
              <a:rPr lang="en-US" sz="2800" b="1" dirty="0" err="1"/>
              <a:t>hình</a:t>
            </a:r>
            <a:r>
              <a:rPr lang="en-US" sz="2800" b="1" dirty="0"/>
              <a:t> </a:t>
            </a:r>
            <a:r>
              <a:rPr lang="en-US" sz="2800" b="1" dirty="0" err="1"/>
              <a:t>về</a:t>
            </a:r>
            <a:r>
              <a:rPr lang="en-US" sz="2800" b="1" dirty="0"/>
              <a:t> </a:t>
            </a:r>
            <a:r>
              <a:rPr lang="en-US" sz="2800" b="1" dirty="0" err="1"/>
              <a:t>phổ</a:t>
            </a:r>
            <a:r>
              <a:rPr lang="en-US" sz="2800" b="1" dirty="0"/>
              <a:t> </a:t>
            </a:r>
            <a:r>
              <a:rPr lang="en-US" sz="2800" b="1" dirty="0" err="1"/>
              <a:t>biến</a:t>
            </a:r>
            <a:r>
              <a:rPr lang="en-US" sz="2800" b="1" dirty="0"/>
              <a:t>, </a:t>
            </a:r>
            <a:r>
              <a:rPr lang="en-US" sz="2800" b="1" dirty="0" err="1"/>
              <a:t>giáo</a:t>
            </a:r>
            <a:r>
              <a:rPr lang="en-US" sz="2800" b="1" dirty="0"/>
              <a:t> </a:t>
            </a:r>
            <a:r>
              <a:rPr lang="en-US" sz="2800" b="1" dirty="0" err="1"/>
              <a:t>dục</a:t>
            </a:r>
            <a:r>
              <a:rPr lang="en-US" sz="2800" b="1" dirty="0"/>
              <a:t> </a:t>
            </a:r>
            <a:r>
              <a:rPr lang="en-US" sz="2800" b="1" dirty="0" err="1"/>
              <a:t>pháp</a:t>
            </a:r>
            <a:r>
              <a:rPr lang="en-US" sz="2800" b="1" dirty="0"/>
              <a:t> </a:t>
            </a:r>
            <a:r>
              <a:rPr lang="en-US" sz="2800" b="1" dirty="0" err="1"/>
              <a:t>luật</a:t>
            </a:r>
            <a:r>
              <a:rPr lang="en-US" sz="2800" b="1" dirty="0"/>
              <a:t> </a:t>
            </a:r>
            <a:br>
              <a:rPr lang="en-US" sz="2800" b="1" dirty="0"/>
            </a:br>
            <a:r>
              <a:rPr lang="en-US" sz="2800" b="1" dirty="0" err="1"/>
              <a:t>hoạt</a:t>
            </a:r>
            <a:r>
              <a:rPr lang="en-US" sz="2800" b="1" dirty="0"/>
              <a:t> </a:t>
            </a:r>
            <a:r>
              <a:rPr lang="en-US" sz="2800" b="1" dirty="0" err="1"/>
              <a:t>động</a:t>
            </a:r>
            <a:r>
              <a:rPr lang="en-US" sz="2800" b="1" dirty="0"/>
              <a:t> </a:t>
            </a:r>
            <a:r>
              <a:rPr lang="en-US" sz="2800" b="1" dirty="0" err="1"/>
              <a:t>hiệu</a:t>
            </a:r>
            <a:r>
              <a:rPr lang="en-US" sz="2800" b="1" dirty="0"/>
              <a:t> </a:t>
            </a:r>
            <a:r>
              <a:rPr lang="en-US" sz="2800" b="1" dirty="0" err="1"/>
              <a:t>quả</a:t>
            </a:r>
            <a:r>
              <a:rPr lang="en-US" sz="2800" b="1" dirty="0"/>
              <a:t> </a:t>
            </a:r>
            <a:r>
              <a:rPr lang="en-US" sz="2800" b="1" dirty="0" err="1"/>
              <a:t>được</a:t>
            </a:r>
            <a:r>
              <a:rPr lang="en-US" sz="2800" b="1" dirty="0"/>
              <a:t> </a:t>
            </a:r>
            <a:r>
              <a:rPr lang="en-US" sz="2800" b="1" dirty="0" err="1"/>
              <a:t>công</a:t>
            </a:r>
            <a:r>
              <a:rPr lang="en-US" sz="2800" b="1" dirty="0"/>
              <a:t> </a:t>
            </a:r>
            <a:r>
              <a:rPr lang="en-US" sz="2800" b="1" dirty="0" err="1"/>
              <a:t>nhận</a:t>
            </a:r>
            <a:r>
              <a:rPr lang="en-US" sz="2800" b="1" dirty="0"/>
              <a:t/>
            </a:r>
            <a:br>
              <a:rPr lang="en-US" sz="2800" b="1" dirty="0"/>
            </a:br>
            <a:endParaRPr lang="en-US" sz="2800" b="1" dirty="0"/>
          </a:p>
        </p:txBody>
      </p:sp>
      <p:sp>
        <p:nvSpPr>
          <p:cNvPr id="3" name="Content Placeholder 2"/>
          <p:cNvSpPr>
            <a:spLocks noGrp="1"/>
          </p:cNvSpPr>
          <p:nvPr>
            <p:ph idx="1"/>
          </p:nvPr>
        </p:nvSpPr>
        <p:spPr>
          <a:xfrm>
            <a:off x="457200" y="1600200"/>
            <a:ext cx="8229600" cy="4724400"/>
          </a:xfrm>
        </p:spPr>
        <p:txBody>
          <a:bodyPr>
            <a:noAutofit/>
          </a:bodyPr>
          <a:lstStyle/>
          <a:p>
            <a:pPr algn="just"/>
            <a:r>
              <a:rPr lang="vi-VN" sz="1800" b="1" dirty="0"/>
              <a:t>Điều 11. Hình thức phổ biến, giáo dục pháp luật</a:t>
            </a:r>
            <a:r>
              <a:rPr lang="en-US" sz="1800" b="1" dirty="0"/>
              <a:t> (</a:t>
            </a:r>
            <a:r>
              <a:rPr lang="en-US" sz="1800" b="1" dirty="0" err="1"/>
              <a:t>Luật</a:t>
            </a:r>
            <a:r>
              <a:rPr lang="en-US" sz="1800" b="1" dirty="0"/>
              <a:t> </a:t>
            </a:r>
            <a:r>
              <a:rPr lang="en-US" sz="1800" b="1" dirty="0" err="1"/>
              <a:t>Phổ</a:t>
            </a:r>
            <a:r>
              <a:rPr lang="en-US" sz="1800" b="1" dirty="0"/>
              <a:t> </a:t>
            </a:r>
            <a:r>
              <a:rPr lang="en-US" sz="1800" b="1" dirty="0" err="1"/>
              <a:t>biến</a:t>
            </a:r>
            <a:r>
              <a:rPr lang="en-US" sz="1800" b="1" dirty="0"/>
              <a:t>, </a:t>
            </a:r>
            <a:r>
              <a:rPr lang="en-US" sz="1800" b="1" dirty="0" err="1"/>
              <a:t>giáo</a:t>
            </a:r>
            <a:r>
              <a:rPr lang="en-US" sz="1800" b="1" dirty="0"/>
              <a:t> </a:t>
            </a:r>
            <a:r>
              <a:rPr lang="en-US" sz="1800" b="1" dirty="0" err="1"/>
              <a:t>dục</a:t>
            </a:r>
            <a:r>
              <a:rPr lang="en-US" sz="1800" b="1" dirty="0"/>
              <a:t> </a:t>
            </a:r>
            <a:r>
              <a:rPr lang="en-US" sz="1800" b="1" dirty="0" err="1"/>
              <a:t>pháp</a:t>
            </a:r>
            <a:r>
              <a:rPr lang="en-US" sz="1800" b="1" dirty="0"/>
              <a:t> </a:t>
            </a:r>
            <a:r>
              <a:rPr lang="en-US" sz="1800" b="1" dirty="0" err="1"/>
              <a:t>luật</a:t>
            </a:r>
            <a:r>
              <a:rPr lang="en-US" sz="1800" b="1" dirty="0"/>
              <a:t> </a:t>
            </a:r>
            <a:r>
              <a:rPr lang="en-US" sz="1800" b="1" dirty="0" err="1"/>
              <a:t>năm</a:t>
            </a:r>
            <a:r>
              <a:rPr lang="en-US" sz="1800" b="1" dirty="0"/>
              <a:t> 2012)</a:t>
            </a:r>
            <a:endParaRPr lang="vi-VN" sz="1800" dirty="0"/>
          </a:p>
          <a:p>
            <a:pPr algn="just"/>
            <a:r>
              <a:rPr lang="vi-VN" sz="1800" dirty="0"/>
              <a:t>1. Họp báo, thông cáo báo chí.</a:t>
            </a:r>
          </a:p>
          <a:p>
            <a:pPr algn="just"/>
            <a:r>
              <a:rPr lang="vi-VN" sz="1800" dirty="0"/>
              <a:t>2. Phổ biến pháp luật trực tiếp; tư vấn, hướng dẫn tìm hiểu pháp luật; cung cấp thông tin, tài liệu pháp luật.</a:t>
            </a:r>
          </a:p>
          <a:p>
            <a:pPr algn="just"/>
            <a:r>
              <a:rPr lang="vi-VN" sz="1800" dirty="0"/>
              <a:t>3. Thông qua các phương tiện thông tin đại chúng, loa truyền thanh, internet, pa-nô, áp-phích, tranh cổ động; đăng tải trên Công báo; đăng tải thông tin pháp luật trên trang thông tin điện tử; niêm yết tại trụ sở, bảng tin của cơ quan, tổ chức, khu dân cư.</a:t>
            </a:r>
          </a:p>
          <a:p>
            <a:pPr algn="just"/>
            <a:r>
              <a:rPr lang="vi-VN" sz="1800" dirty="0"/>
              <a:t>4. Tổ chức thi tìm hiểu pháp luật.</a:t>
            </a:r>
          </a:p>
          <a:p>
            <a:pPr algn="just"/>
            <a:r>
              <a:rPr lang="vi-VN" sz="1800" dirty="0"/>
              <a:t>5. Thông qua công tác xét xử, xử lý vi phạm hành chính, hoạt động tiếp công dân, giải quyết khiếu nại, tố cáo của công dân và hoạt động khác của các cơ quan trong bộ máy nhà nước; thông qua hoạt động trợ giúp pháp lý, hòa giải ở cơ sở.</a:t>
            </a:r>
          </a:p>
          <a:p>
            <a:pPr algn="just"/>
            <a:r>
              <a:rPr lang="vi-VN" sz="1800" dirty="0"/>
              <a:t>6. Lồng ghép trong hoạt động văn hóa, văn nghệ, sinh hoạt của tổ chức chính trị và các đoàn thể, câu lạc bộ, tủ sách pháp luật và các thiết chế văn hóa khác ở cơ sở.</a:t>
            </a:r>
          </a:p>
          <a:p>
            <a:pPr algn="just"/>
            <a:r>
              <a:rPr lang="vi-VN" sz="1800" dirty="0"/>
              <a:t>7. Thông qua chương trình giáo dục pháp luật trong các cơ sở giáo dục của hệ thống giáo dục quốc dân.</a:t>
            </a:r>
          </a:p>
          <a:p>
            <a:pPr algn="just"/>
            <a:endParaRPr lang="en-US" sz="1800" b="1" dirty="0"/>
          </a:p>
          <a:p>
            <a:pPr algn="just"/>
            <a:endParaRPr lang="en-US" sz="1800" b="1" dirty="0"/>
          </a:p>
        </p:txBody>
      </p:sp>
    </p:spTree>
    <p:extLst>
      <p:ext uri="{BB962C8B-B14F-4D97-AF65-F5344CB8AC3E}">
        <p14:creationId xmlns:p14="http://schemas.microsoft.com/office/powerpoint/2010/main" val="16975072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Mô</a:t>
            </a:r>
            <a:r>
              <a:rPr lang="en-US" dirty="0"/>
              <a:t> </a:t>
            </a:r>
            <a:r>
              <a:rPr lang="en-US" dirty="0" err="1" smtClean="0"/>
              <a:t>hình</a:t>
            </a:r>
            <a:r>
              <a:rPr lang="en-US" dirty="0" smtClean="0"/>
              <a:t> PBGDPL </a:t>
            </a:r>
            <a:endParaRPr lang="en-US" dirty="0"/>
          </a:p>
        </p:txBody>
      </p:sp>
      <p:sp>
        <p:nvSpPr>
          <p:cNvPr id="3" name="Content Placeholder 2"/>
          <p:cNvSpPr>
            <a:spLocks noGrp="1"/>
          </p:cNvSpPr>
          <p:nvPr>
            <p:ph idx="1"/>
          </p:nvPr>
        </p:nvSpPr>
        <p:spPr/>
        <p:txBody>
          <a:bodyPr>
            <a:normAutofit lnSpcReduction="10000"/>
          </a:bodyPr>
          <a:lstStyle/>
          <a:p>
            <a:pPr algn="just"/>
            <a:r>
              <a:rPr lang="vi-VN" sz="2800" i="1" dirty="0"/>
              <a:t>Phổ biến pháp luật trực tiếp; tư vấn, hướng dẫn tìm hiểu pháp luật; cung cấp thông tin, tài liệu pháp luật.</a:t>
            </a:r>
            <a:endParaRPr lang="en-US" sz="2800" i="1" dirty="0"/>
          </a:p>
          <a:p>
            <a:pPr algn="just"/>
            <a:r>
              <a:rPr lang="en-US" sz="2800" dirty="0"/>
              <a:t>- </a:t>
            </a:r>
            <a:r>
              <a:rPr lang="en-US" sz="2800" dirty="0" err="1" smtClean="0"/>
              <a:t>Tăng</a:t>
            </a:r>
            <a:r>
              <a:rPr lang="en-US" sz="2800" dirty="0" smtClean="0"/>
              <a:t> </a:t>
            </a:r>
            <a:r>
              <a:rPr lang="en-US" sz="2800" dirty="0" err="1" smtClean="0"/>
              <a:t>cường</a:t>
            </a:r>
            <a:r>
              <a:rPr lang="en-US" sz="2800" dirty="0" smtClean="0"/>
              <a:t> </a:t>
            </a:r>
            <a:r>
              <a:rPr lang="en-US" sz="2800" dirty="0" err="1" smtClean="0"/>
              <a:t>phổ</a:t>
            </a:r>
            <a:r>
              <a:rPr lang="en-US" sz="2800" dirty="0" smtClean="0"/>
              <a:t> </a:t>
            </a:r>
            <a:r>
              <a:rPr lang="en-US" sz="2800" dirty="0" err="1" smtClean="0"/>
              <a:t>biến</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2800" dirty="0" err="1" smtClean="0"/>
              <a:t>cho</a:t>
            </a:r>
            <a:r>
              <a:rPr lang="en-US" sz="2800" dirty="0" smtClean="0"/>
              <a:t> </a:t>
            </a:r>
            <a:r>
              <a:rPr lang="en-US" sz="2800" dirty="0" err="1" smtClean="0"/>
              <a:t>phụ</a:t>
            </a:r>
            <a:r>
              <a:rPr lang="en-US" sz="2800" dirty="0" smtClean="0"/>
              <a:t> </a:t>
            </a:r>
            <a:r>
              <a:rPr lang="en-US" sz="2800" dirty="0" err="1" smtClean="0"/>
              <a:t>nữ</a:t>
            </a:r>
            <a:r>
              <a:rPr lang="en-US" sz="2800" dirty="0" smtClean="0"/>
              <a:t>, </a:t>
            </a:r>
            <a:r>
              <a:rPr lang="en-US" sz="2800" dirty="0" err="1" smtClean="0"/>
              <a:t>thanh</a:t>
            </a:r>
            <a:r>
              <a:rPr lang="en-US" sz="2800" dirty="0" smtClean="0"/>
              <a:t> </a:t>
            </a:r>
            <a:r>
              <a:rPr lang="en-US" sz="2800" dirty="0" err="1" smtClean="0"/>
              <a:t>niên</a:t>
            </a:r>
            <a:r>
              <a:rPr lang="en-US" sz="2800" dirty="0" smtClean="0"/>
              <a:t>…</a:t>
            </a:r>
            <a:endParaRPr lang="en-US" sz="2800" dirty="0"/>
          </a:p>
          <a:p>
            <a:pPr algn="just"/>
            <a:r>
              <a:rPr lang="en-US" sz="2800" dirty="0" smtClean="0"/>
              <a:t>- </a:t>
            </a:r>
            <a:r>
              <a:rPr lang="en-US" sz="2800" dirty="0" err="1" smtClean="0"/>
              <a:t>Tăng</a:t>
            </a:r>
            <a:r>
              <a:rPr lang="en-US" sz="2800" dirty="0" smtClean="0"/>
              <a:t> </a:t>
            </a:r>
            <a:r>
              <a:rPr lang="en-US" sz="2800" dirty="0" err="1" smtClean="0"/>
              <a:t>cường</a:t>
            </a:r>
            <a:r>
              <a:rPr lang="en-US" sz="2800" dirty="0" smtClean="0"/>
              <a:t> </a:t>
            </a:r>
            <a:r>
              <a:rPr lang="en-US" sz="2800" dirty="0" err="1" smtClean="0"/>
              <a:t>phổ</a:t>
            </a:r>
            <a:r>
              <a:rPr lang="en-US" sz="2800" dirty="0" smtClean="0"/>
              <a:t> </a:t>
            </a:r>
            <a:r>
              <a:rPr lang="en-US" sz="2800" dirty="0" err="1" smtClean="0"/>
              <a:t>biến</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2800" dirty="0" err="1" smtClean="0"/>
              <a:t>cho</a:t>
            </a:r>
            <a:r>
              <a:rPr lang="en-US" sz="2800" dirty="0" smtClean="0"/>
              <a:t> </a:t>
            </a:r>
            <a:r>
              <a:rPr lang="en-US" sz="2800" dirty="0" err="1" smtClean="0"/>
              <a:t>người</a:t>
            </a:r>
            <a:r>
              <a:rPr lang="en-US" sz="2800" dirty="0" smtClean="0"/>
              <a:t> </a:t>
            </a:r>
            <a:r>
              <a:rPr lang="en-US" sz="2800" dirty="0" err="1" smtClean="0"/>
              <a:t>lao</a:t>
            </a:r>
            <a:r>
              <a:rPr lang="en-US" sz="2800" dirty="0" smtClean="0"/>
              <a:t> </a:t>
            </a:r>
            <a:r>
              <a:rPr lang="en-US" sz="2800" dirty="0" err="1" smtClean="0"/>
              <a:t>động</a:t>
            </a:r>
            <a:r>
              <a:rPr lang="en-US" sz="2800" dirty="0" smtClean="0"/>
              <a:t> </a:t>
            </a:r>
            <a:r>
              <a:rPr lang="en-US" sz="2800" dirty="0" err="1" smtClean="0"/>
              <a:t>trong</a:t>
            </a:r>
            <a:r>
              <a:rPr lang="en-US" sz="2800" dirty="0" smtClean="0"/>
              <a:t> </a:t>
            </a:r>
            <a:r>
              <a:rPr lang="en-US" sz="2800" dirty="0" err="1" smtClean="0"/>
              <a:t>doanh</a:t>
            </a:r>
            <a:r>
              <a:rPr lang="en-US" sz="2800" dirty="0" smtClean="0"/>
              <a:t> </a:t>
            </a:r>
            <a:r>
              <a:rPr lang="en-US" sz="2800" dirty="0" err="1" smtClean="0"/>
              <a:t>nghiệp</a:t>
            </a:r>
            <a:endParaRPr lang="en-US" sz="2800" dirty="0" smtClean="0"/>
          </a:p>
          <a:p>
            <a:pPr algn="just"/>
            <a:r>
              <a:rPr lang="en-US" sz="2800" dirty="0" smtClean="0"/>
              <a:t>- </a:t>
            </a:r>
            <a:r>
              <a:rPr lang="en-US" sz="2800" dirty="0" err="1"/>
              <a:t>T</a:t>
            </a:r>
            <a:r>
              <a:rPr lang="en-US" sz="2800" dirty="0" err="1" smtClean="0"/>
              <a:t>ăng</a:t>
            </a:r>
            <a:r>
              <a:rPr lang="en-US" sz="2800" dirty="0" smtClean="0"/>
              <a:t> </a:t>
            </a:r>
            <a:r>
              <a:rPr lang="en-US" sz="2800" dirty="0" err="1" smtClean="0"/>
              <a:t>cường</a:t>
            </a:r>
            <a:r>
              <a:rPr lang="en-US" sz="2800" dirty="0" smtClean="0"/>
              <a:t> </a:t>
            </a:r>
            <a:r>
              <a:rPr lang="en-US" sz="2800" dirty="0" err="1" smtClean="0"/>
              <a:t>phổ</a:t>
            </a:r>
            <a:r>
              <a:rPr lang="en-US" sz="2800" dirty="0" smtClean="0"/>
              <a:t> </a:t>
            </a:r>
            <a:r>
              <a:rPr lang="en-US" sz="2800" dirty="0" err="1" smtClean="0"/>
              <a:t>biến</a:t>
            </a:r>
            <a:r>
              <a:rPr lang="en-US" sz="2800" dirty="0" smtClean="0"/>
              <a:t> </a:t>
            </a:r>
            <a:r>
              <a:rPr lang="en-US" sz="2800" dirty="0" err="1" smtClean="0"/>
              <a:t>pháp</a:t>
            </a:r>
            <a:r>
              <a:rPr lang="en-US" sz="2800" dirty="0" smtClean="0"/>
              <a:t> </a:t>
            </a:r>
            <a:r>
              <a:rPr lang="en-US" sz="2800" dirty="0" err="1" smtClean="0"/>
              <a:t>luật</a:t>
            </a:r>
            <a:r>
              <a:rPr lang="en-US" sz="2800" dirty="0" smtClean="0"/>
              <a:t> </a:t>
            </a:r>
            <a:r>
              <a:rPr lang="en-US" sz="2800" dirty="0" err="1" smtClean="0"/>
              <a:t>cho</a:t>
            </a:r>
            <a:r>
              <a:rPr lang="en-US" sz="2800" dirty="0" smtClean="0"/>
              <a:t> </a:t>
            </a:r>
            <a:r>
              <a:rPr lang="en-US" sz="2800" dirty="0" err="1" smtClean="0"/>
              <a:t>các</a:t>
            </a:r>
            <a:r>
              <a:rPr lang="en-US" sz="2800" dirty="0" smtClean="0"/>
              <a:t> </a:t>
            </a:r>
            <a:r>
              <a:rPr lang="en-US" sz="2800" dirty="0" err="1" smtClean="0"/>
              <a:t>đối</a:t>
            </a:r>
            <a:r>
              <a:rPr lang="en-US" sz="2800" dirty="0" smtClean="0"/>
              <a:t> </a:t>
            </a:r>
            <a:r>
              <a:rPr lang="en-US" sz="2800" dirty="0" err="1" smtClean="0"/>
              <a:t>tượng</a:t>
            </a:r>
            <a:r>
              <a:rPr lang="en-US" sz="2800" dirty="0" smtClean="0"/>
              <a:t> </a:t>
            </a:r>
            <a:r>
              <a:rPr lang="en-US" sz="2800" dirty="0" err="1" smtClean="0"/>
              <a:t>đặc</a:t>
            </a:r>
            <a:r>
              <a:rPr lang="en-US" sz="2800" dirty="0" smtClean="0"/>
              <a:t> </a:t>
            </a:r>
            <a:r>
              <a:rPr lang="en-US" sz="2800" dirty="0" err="1" smtClean="0"/>
              <a:t>thù</a:t>
            </a:r>
            <a:r>
              <a:rPr lang="en-US" sz="2800" dirty="0" smtClean="0"/>
              <a:t> (</a:t>
            </a:r>
            <a:r>
              <a:rPr lang="en-US" sz="2800" dirty="0" err="1" smtClean="0"/>
              <a:t>người</a:t>
            </a:r>
            <a:r>
              <a:rPr lang="en-US" sz="2800" dirty="0" smtClean="0"/>
              <a:t> </a:t>
            </a:r>
            <a:r>
              <a:rPr lang="en-US" sz="2800" dirty="0" err="1" smtClean="0"/>
              <a:t>khuyết</a:t>
            </a:r>
            <a:r>
              <a:rPr lang="en-US" sz="2800" dirty="0" smtClean="0"/>
              <a:t> </a:t>
            </a:r>
            <a:r>
              <a:rPr lang="en-US" sz="2800" dirty="0" err="1" smtClean="0"/>
              <a:t>tật</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người</a:t>
            </a:r>
            <a:r>
              <a:rPr lang="en-US" sz="2800" dirty="0" smtClean="0"/>
              <a:t> </a:t>
            </a:r>
            <a:r>
              <a:rPr lang="en-US" sz="2800" dirty="0" err="1" smtClean="0"/>
              <a:t>đang</a:t>
            </a:r>
            <a:r>
              <a:rPr lang="en-US" sz="2800" dirty="0" smtClean="0"/>
              <a:t> </a:t>
            </a:r>
            <a:r>
              <a:rPr lang="en-US" sz="2800" dirty="0" err="1" smtClean="0"/>
              <a:t>chấp</a:t>
            </a:r>
            <a:r>
              <a:rPr lang="en-US" sz="2800" dirty="0" smtClean="0"/>
              <a:t> </a:t>
            </a:r>
            <a:r>
              <a:rPr lang="en-US" sz="2800" dirty="0" err="1" smtClean="0"/>
              <a:t>hành</a:t>
            </a:r>
            <a:r>
              <a:rPr lang="en-US" sz="2800" dirty="0" smtClean="0"/>
              <a:t> </a:t>
            </a:r>
            <a:r>
              <a:rPr lang="en-US" sz="2800" dirty="0" err="1" smtClean="0"/>
              <a:t>án</a:t>
            </a:r>
            <a:r>
              <a:rPr lang="en-US" sz="2800" dirty="0" smtClean="0"/>
              <a:t> </a:t>
            </a:r>
            <a:r>
              <a:rPr lang="en-US" sz="2800" dirty="0" err="1" smtClean="0"/>
              <a:t>phạt</a:t>
            </a:r>
            <a:r>
              <a:rPr lang="en-US" sz="2800" dirty="0" smtClean="0"/>
              <a:t> </a:t>
            </a:r>
            <a:r>
              <a:rPr lang="en-US" sz="2800" dirty="0" err="1" smtClean="0"/>
              <a:t>tù</a:t>
            </a:r>
            <a:r>
              <a:rPr lang="en-US" sz="2800" dirty="0" smtClean="0"/>
              <a:t>, </a:t>
            </a:r>
            <a:r>
              <a:rPr lang="en-US" sz="2800" dirty="0" err="1" smtClean="0"/>
              <a:t>cải</a:t>
            </a:r>
            <a:r>
              <a:rPr lang="en-US" sz="2800" dirty="0" smtClean="0"/>
              <a:t> </a:t>
            </a:r>
            <a:r>
              <a:rPr lang="en-US" sz="2800" dirty="0" err="1" smtClean="0"/>
              <a:t>tạo</a:t>
            </a:r>
            <a:r>
              <a:rPr lang="en-US" sz="2800" dirty="0" smtClean="0"/>
              <a:t> </a:t>
            </a:r>
            <a:r>
              <a:rPr lang="en-US" sz="2800" dirty="0" err="1" smtClean="0"/>
              <a:t>không</a:t>
            </a:r>
            <a:r>
              <a:rPr lang="en-US" sz="2800" dirty="0" smtClean="0"/>
              <a:t> </a:t>
            </a:r>
            <a:r>
              <a:rPr lang="en-US" sz="2800" dirty="0" err="1" smtClean="0"/>
              <a:t>giam</a:t>
            </a:r>
            <a:r>
              <a:rPr lang="en-US" sz="2800" dirty="0" smtClean="0"/>
              <a:t> </a:t>
            </a:r>
            <a:r>
              <a:rPr lang="en-US" sz="2800" dirty="0" err="1" smtClean="0"/>
              <a:t>giữ</a:t>
            </a:r>
            <a:r>
              <a:rPr lang="en-US" sz="2800" dirty="0" smtClean="0"/>
              <a:t>, </a:t>
            </a:r>
            <a:r>
              <a:rPr lang="en-US" sz="2800" dirty="0" err="1" smtClean="0"/>
              <a:t>nhân</a:t>
            </a:r>
            <a:r>
              <a:rPr lang="en-US" sz="2800" dirty="0" smtClean="0"/>
              <a:t> </a:t>
            </a:r>
            <a:r>
              <a:rPr lang="en-US" sz="2800" dirty="0" err="1" smtClean="0"/>
              <a:t>dân</a:t>
            </a:r>
            <a:r>
              <a:rPr lang="en-US" sz="2800" dirty="0" smtClean="0"/>
              <a:t> </a:t>
            </a:r>
            <a:r>
              <a:rPr lang="en-US" sz="2800" dirty="0" err="1" smtClean="0"/>
              <a:t>vùng</a:t>
            </a:r>
            <a:r>
              <a:rPr lang="en-US" sz="2800" dirty="0" smtClean="0"/>
              <a:t> </a:t>
            </a:r>
            <a:r>
              <a:rPr lang="en-US" sz="2800" dirty="0" err="1" smtClean="0"/>
              <a:t>biên</a:t>
            </a:r>
            <a:r>
              <a:rPr lang="en-US" sz="2800" dirty="0" smtClean="0"/>
              <a:t> </a:t>
            </a:r>
            <a:r>
              <a:rPr lang="en-US" sz="2800" dirty="0" err="1" smtClean="0"/>
              <a:t>giới</a:t>
            </a:r>
            <a:r>
              <a:rPr lang="en-US" sz="2800" dirty="0" smtClean="0"/>
              <a:t> </a:t>
            </a:r>
            <a:r>
              <a:rPr lang="en-US" sz="2800" dirty="0" err="1" smtClean="0"/>
              <a:t>biển</a:t>
            </a:r>
            <a:r>
              <a:rPr lang="en-US" sz="2800" dirty="0" smtClean="0"/>
              <a:t>, </a:t>
            </a:r>
            <a:r>
              <a:rPr lang="en-US" sz="2800" dirty="0" err="1" smtClean="0"/>
              <a:t>hải</a:t>
            </a:r>
            <a:r>
              <a:rPr lang="en-US" sz="2800" dirty="0" smtClean="0"/>
              <a:t> </a:t>
            </a:r>
            <a:r>
              <a:rPr lang="en-US" sz="2800" dirty="0" err="1" smtClean="0"/>
              <a:t>đảo</a:t>
            </a:r>
            <a:r>
              <a:rPr lang="en-US" sz="2800" dirty="0" smtClean="0"/>
              <a:t>… )</a:t>
            </a:r>
            <a:endParaRPr lang="vi-VN" sz="2800" dirty="0"/>
          </a:p>
          <a:p>
            <a:pPr algn="just"/>
            <a:endParaRPr lang="en-US" dirty="0"/>
          </a:p>
        </p:txBody>
      </p:sp>
    </p:spTree>
    <p:extLst>
      <p:ext uri="{BB962C8B-B14F-4D97-AF65-F5344CB8AC3E}">
        <p14:creationId xmlns:p14="http://schemas.microsoft.com/office/powerpoint/2010/main" val="70281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pPr algn="ctr"/>
            <a:r>
              <a:rPr lang="en-US" sz="3600" dirty="0"/>
              <a:t/>
            </a:r>
            <a:br>
              <a:rPr lang="en-US" sz="3600" dirty="0"/>
            </a:br>
            <a:r>
              <a:rPr lang="en-US" sz="3600" dirty="0"/>
              <a:t/>
            </a:r>
            <a:br>
              <a:rPr lang="en-US" sz="3600" dirty="0"/>
            </a:br>
            <a:r>
              <a:rPr lang="en-US" sz="3600" dirty="0" err="1"/>
              <a:t>Sự</a:t>
            </a:r>
            <a:r>
              <a:rPr lang="en-US" sz="3600" dirty="0"/>
              <a:t> </a:t>
            </a:r>
            <a:r>
              <a:rPr lang="en-US" sz="3600" dirty="0" err="1"/>
              <a:t>cần</a:t>
            </a:r>
            <a:r>
              <a:rPr lang="en-US" sz="3600" dirty="0"/>
              <a:t> </a:t>
            </a:r>
            <a:r>
              <a:rPr lang="en-US" sz="3600" dirty="0" err="1"/>
              <a:t>thiết</a:t>
            </a:r>
            <a:r>
              <a:rPr lang="en-US" sz="3600" dirty="0"/>
              <a:t> ban </a:t>
            </a:r>
            <a:r>
              <a:rPr lang="en-US" sz="3600" dirty="0" err="1"/>
              <a:t>hành</a:t>
            </a:r>
            <a:r>
              <a:rPr lang="en-US" sz="3600" dirty="0"/>
              <a:t> </a:t>
            </a:r>
            <a:br>
              <a:rPr lang="en-US" sz="3600" dirty="0"/>
            </a:br>
            <a:r>
              <a:rPr lang="en-US" sz="3600" dirty="0" err="1"/>
              <a:t>Quyết</a:t>
            </a:r>
            <a:r>
              <a:rPr lang="en-US" sz="3600" dirty="0"/>
              <a:t> </a:t>
            </a:r>
            <a:r>
              <a:rPr lang="en-US" sz="3600" dirty="0" err="1"/>
              <a:t>định</a:t>
            </a:r>
            <a:r>
              <a:rPr lang="en-US" sz="3600" dirty="0"/>
              <a:t> </a:t>
            </a:r>
            <a:r>
              <a:rPr lang="en-US" sz="3600" dirty="0" err="1"/>
              <a:t>số</a:t>
            </a:r>
            <a:r>
              <a:rPr lang="en-US" sz="3600" dirty="0"/>
              <a:t> 25/2021/QĐ-</a:t>
            </a:r>
            <a:r>
              <a:rPr lang="en-US" sz="3600" dirty="0" err="1"/>
              <a:t>TTg</a:t>
            </a:r>
            <a:r>
              <a:rPr lang="en-US" sz="3600" dirty="0"/>
              <a:t> </a:t>
            </a:r>
            <a:br>
              <a:rPr lang="en-US" sz="3600" dirty="0"/>
            </a:br>
            <a:endParaRPr lang="en-US" sz="3600" dirty="0"/>
          </a:p>
        </p:txBody>
      </p:sp>
      <p:sp>
        <p:nvSpPr>
          <p:cNvPr id="10" name="Content Placeholder 9"/>
          <p:cNvSpPr>
            <a:spLocks noGrp="1"/>
          </p:cNvSpPr>
          <p:nvPr>
            <p:ph idx="1"/>
          </p:nvPr>
        </p:nvSpPr>
        <p:spPr/>
        <p:txBody>
          <a:bodyPr/>
          <a:lstStyle/>
          <a:p>
            <a:pPr algn="just"/>
            <a:r>
              <a:rPr lang="en-US" b="1" dirty="0" err="1"/>
              <a:t>Nội</a:t>
            </a:r>
            <a:r>
              <a:rPr lang="en-US" b="1" dirty="0"/>
              <a:t> dung </a:t>
            </a:r>
            <a:r>
              <a:rPr lang="en-US" dirty="0" err="1"/>
              <a:t>của</a:t>
            </a:r>
            <a:r>
              <a:rPr lang="en-US" dirty="0"/>
              <a:t> </a:t>
            </a:r>
            <a:r>
              <a:rPr lang="en-US" dirty="0" err="1"/>
              <a:t>một</a:t>
            </a:r>
            <a:r>
              <a:rPr lang="en-US" dirty="0"/>
              <a:t> </a:t>
            </a:r>
            <a:r>
              <a:rPr lang="en-US" dirty="0" err="1"/>
              <a:t>số</a:t>
            </a:r>
            <a:r>
              <a:rPr lang="en-US" dirty="0"/>
              <a:t> </a:t>
            </a:r>
            <a:r>
              <a:rPr lang="en-US" dirty="0" err="1"/>
              <a:t>tiêu</a:t>
            </a:r>
            <a:r>
              <a:rPr lang="en-US" dirty="0"/>
              <a:t> </a:t>
            </a:r>
            <a:r>
              <a:rPr lang="en-US" dirty="0" err="1"/>
              <a:t>chí</a:t>
            </a:r>
            <a:r>
              <a:rPr lang="en-US" dirty="0"/>
              <a:t>, </a:t>
            </a:r>
            <a:r>
              <a:rPr lang="en-US" dirty="0" err="1"/>
              <a:t>chỉ</a:t>
            </a:r>
            <a:r>
              <a:rPr lang="en-US" dirty="0"/>
              <a:t> </a:t>
            </a:r>
            <a:r>
              <a:rPr lang="en-US" dirty="0" err="1"/>
              <a:t>tiêu</a:t>
            </a:r>
            <a:r>
              <a:rPr lang="en-US" dirty="0"/>
              <a:t> </a:t>
            </a:r>
            <a:r>
              <a:rPr lang="en-US" dirty="0" err="1"/>
              <a:t>còn</a:t>
            </a:r>
            <a:r>
              <a:rPr lang="en-US" dirty="0"/>
              <a:t> </a:t>
            </a:r>
            <a:r>
              <a:rPr lang="en-US" dirty="0" err="1"/>
              <a:t>trùng</a:t>
            </a:r>
            <a:r>
              <a:rPr lang="en-US" dirty="0"/>
              <a:t> </a:t>
            </a:r>
            <a:r>
              <a:rPr lang="en-US" dirty="0" err="1"/>
              <a:t>lắp</a:t>
            </a:r>
            <a:r>
              <a:rPr lang="en-US" dirty="0"/>
              <a:t>, </a:t>
            </a:r>
            <a:r>
              <a:rPr lang="en-US" dirty="0" err="1"/>
              <a:t>chồng</a:t>
            </a:r>
            <a:r>
              <a:rPr lang="en-US" dirty="0"/>
              <a:t> </a:t>
            </a:r>
            <a:r>
              <a:rPr lang="en-US" dirty="0" err="1"/>
              <a:t>chéo</a:t>
            </a:r>
            <a:r>
              <a:rPr lang="en-US" dirty="0"/>
              <a:t>.</a:t>
            </a:r>
          </a:p>
          <a:p>
            <a:pPr algn="just"/>
            <a:r>
              <a:rPr lang="en-US" b="1" dirty="0" err="1"/>
              <a:t>Điều</a:t>
            </a:r>
            <a:r>
              <a:rPr lang="en-US" b="1" dirty="0"/>
              <a:t> </a:t>
            </a:r>
            <a:r>
              <a:rPr lang="en-US" b="1" dirty="0" err="1"/>
              <a:t>kiện</a:t>
            </a:r>
            <a:r>
              <a:rPr lang="en-US" b="1" dirty="0"/>
              <a:t> </a:t>
            </a:r>
            <a:r>
              <a:rPr lang="en-US" dirty="0" err="1"/>
              <a:t>công</a:t>
            </a:r>
            <a:r>
              <a:rPr lang="en-US" dirty="0"/>
              <a:t> </a:t>
            </a:r>
            <a:r>
              <a:rPr lang="en-US" dirty="0" err="1"/>
              <a:t>nhận</a:t>
            </a:r>
            <a:r>
              <a:rPr lang="en-US" dirty="0"/>
              <a:t> </a:t>
            </a:r>
            <a:r>
              <a:rPr lang="en-US" dirty="0" err="1"/>
              <a:t>cấp</a:t>
            </a:r>
            <a:r>
              <a:rPr lang="en-US" dirty="0"/>
              <a:t> </a:t>
            </a:r>
            <a:r>
              <a:rPr lang="en-US" dirty="0" err="1"/>
              <a:t>xã</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 </a:t>
            </a:r>
            <a:r>
              <a:rPr lang="en-US" dirty="0" err="1"/>
              <a:t>chưa</a:t>
            </a:r>
            <a:r>
              <a:rPr lang="en-US" dirty="0"/>
              <a:t> </a:t>
            </a:r>
            <a:r>
              <a:rPr lang="en-US" dirty="0" err="1"/>
              <a:t>phù</a:t>
            </a:r>
            <a:r>
              <a:rPr lang="en-US" dirty="0"/>
              <a:t> </a:t>
            </a:r>
            <a:r>
              <a:rPr lang="en-US" dirty="0" err="1"/>
              <a:t>hợp</a:t>
            </a:r>
            <a:r>
              <a:rPr lang="en-US" dirty="0"/>
              <a:t>, </a:t>
            </a:r>
            <a:r>
              <a:rPr lang="en-US" dirty="0" err="1"/>
              <a:t>chưa</a:t>
            </a:r>
            <a:r>
              <a:rPr lang="en-US" dirty="0"/>
              <a:t> </a:t>
            </a:r>
            <a:r>
              <a:rPr lang="en-US" dirty="0" err="1"/>
              <a:t>đảm</a:t>
            </a:r>
            <a:r>
              <a:rPr lang="en-US" dirty="0"/>
              <a:t> </a:t>
            </a:r>
            <a:r>
              <a:rPr lang="en-US" dirty="0" err="1"/>
              <a:t>bảo</a:t>
            </a:r>
            <a:r>
              <a:rPr lang="en-US" dirty="0"/>
              <a:t> </a:t>
            </a:r>
            <a:r>
              <a:rPr lang="en-US" dirty="0" err="1"/>
              <a:t>công</a:t>
            </a:r>
            <a:r>
              <a:rPr lang="en-US" dirty="0"/>
              <a:t> </a:t>
            </a:r>
            <a:r>
              <a:rPr lang="en-US" dirty="0" err="1"/>
              <a:t>bằng</a:t>
            </a:r>
            <a:r>
              <a:rPr lang="en-US" dirty="0"/>
              <a:t> </a:t>
            </a:r>
            <a:r>
              <a:rPr lang="en-US" dirty="0" err="1"/>
              <a:t>cho</a:t>
            </a:r>
            <a:r>
              <a:rPr lang="en-US" dirty="0"/>
              <a:t> </a:t>
            </a:r>
            <a:r>
              <a:rPr lang="en-US" dirty="0" err="1"/>
              <a:t>người</a:t>
            </a:r>
            <a:r>
              <a:rPr lang="en-US" dirty="0"/>
              <a:t> </a:t>
            </a:r>
            <a:r>
              <a:rPr lang="en-US" dirty="0" err="1"/>
              <a:t>dân</a:t>
            </a:r>
            <a:r>
              <a:rPr lang="en-US" dirty="0"/>
              <a:t> </a:t>
            </a:r>
            <a:r>
              <a:rPr lang="en-US" dirty="0" err="1"/>
              <a:t>dược</a:t>
            </a:r>
            <a:r>
              <a:rPr lang="en-US" dirty="0"/>
              <a:t> </a:t>
            </a:r>
            <a:r>
              <a:rPr lang="en-US" dirty="0" err="1"/>
              <a:t>thụ</a:t>
            </a:r>
            <a:r>
              <a:rPr lang="en-US" dirty="0"/>
              <a:t> </a:t>
            </a:r>
            <a:r>
              <a:rPr lang="en-US" dirty="0" err="1"/>
              <a:t>hưởng</a:t>
            </a:r>
            <a:r>
              <a:rPr lang="en-US" dirty="0"/>
              <a:t> </a:t>
            </a:r>
            <a:r>
              <a:rPr lang="en-US" dirty="0" err="1"/>
              <a:t>môi</a:t>
            </a:r>
            <a:r>
              <a:rPr lang="en-US" dirty="0"/>
              <a:t> </a:t>
            </a:r>
            <a:r>
              <a:rPr lang="en-US" dirty="0" err="1"/>
              <a:t>trường</a:t>
            </a:r>
            <a:r>
              <a:rPr lang="en-US" dirty="0"/>
              <a:t> </a:t>
            </a:r>
            <a:r>
              <a:rPr lang="en-US" dirty="0" err="1"/>
              <a:t>pháp</a:t>
            </a:r>
            <a:r>
              <a:rPr lang="en-US" dirty="0"/>
              <a:t> </a:t>
            </a:r>
            <a:r>
              <a:rPr lang="en-US" dirty="0" err="1"/>
              <a:t>lý</a:t>
            </a:r>
            <a:r>
              <a:rPr lang="en-US" dirty="0"/>
              <a:t> </a:t>
            </a:r>
            <a:r>
              <a:rPr lang="en-US" dirty="0" err="1"/>
              <a:t>thuận</a:t>
            </a:r>
            <a:r>
              <a:rPr lang="en-US" dirty="0"/>
              <a:t> </a:t>
            </a:r>
            <a:r>
              <a:rPr lang="en-US" dirty="0" err="1"/>
              <a:t>lợi</a:t>
            </a:r>
            <a:r>
              <a:rPr lang="en-US" dirty="0"/>
              <a:t>, </a:t>
            </a:r>
            <a:r>
              <a:rPr lang="en-US" dirty="0" err="1"/>
              <a:t>tiến</a:t>
            </a:r>
            <a:r>
              <a:rPr lang="en-US" dirty="0"/>
              <a:t> </a:t>
            </a:r>
            <a:r>
              <a:rPr lang="en-US" dirty="0" err="1"/>
              <a:t>bộ</a:t>
            </a:r>
            <a:endParaRPr lang="en-US" dirty="0"/>
          </a:p>
          <a:p>
            <a:pPr algn="just"/>
            <a:r>
              <a:rPr lang="en-US" b="1" dirty="0" err="1"/>
              <a:t>Thời</a:t>
            </a:r>
            <a:r>
              <a:rPr lang="en-US" b="1" dirty="0"/>
              <a:t> </a:t>
            </a:r>
            <a:r>
              <a:rPr lang="en-US" b="1" dirty="0" err="1"/>
              <a:t>hạn</a:t>
            </a:r>
            <a:r>
              <a:rPr lang="en-US" b="1" dirty="0"/>
              <a:t> </a:t>
            </a:r>
            <a:r>
              <a:rPr lang="en-US" dirty="0" err="1"/>
              <a:t>tổ</a:t>
            </a:r>
            <a:r>
              <a:rPr lang="en-US" dirty="0"/>
              <a:t> </a:t>
            </a:r>
            <a:r>
              <a:rPr lang="en-US" dirty="0" err="1"/>
              <a:t>chức</a:t>
            </a:r>
            <a:r>
              <a:rPr lang="en-US" dirty="0"/>
              <a:t> </a:t>
            </a:r>
            <a:r>
              <a:rPr lang="en-US" dirty="0" err="1"/>
              <a:t>đánh</a:t>
            </a:r>
            <a:r>
              <a:rPr lang="en-US" dirty="0"/>
              <a:t> </a:t>
            </a:r>
            <a:r>
              <a:rPr lang="en-US" dirty="0" err="1"/>
              <a:t>giá</a:t>
            </a:r>
            <a:r>
              <a:rPr lang="en-US" dirty="0"/>
              <a:t>, </a:t>
            </a:r>
            <a:r>
              <a:rPr lang="en-US" dirty="0" err="1"/>
              <a:t>công</a:t>
            </a:r>
            <a:r>
              <a:rPr lang="en-US" dirty="0"/>
              <a:t> </a:t>
            </a:r>
            <a:r>
              <a:rPr lang="en-US" dirty="0" err="1"/>
              <a:t>nhận</a:t>
            </a:r>
            <a:r>
              <a:rPr lang="en-US" dirty="0"/>
              <a:t> </a:t>
            </a:r>
            <a:r>
              <a:rPr lang="en-US" dirty="0" err="1"/>
              <a:t>cấp</a:t>
            </a:r>
            <a:r>
              <a:rPr lang="en-US" dirty="0"/>
              <a:t> </a:t>
            </a:r>
            <a:r>
              <a:rPr lang="en-US" dirty="0" err="1"/>
              <a:t>xã</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 </a:t>
            </a:r>
            <a:r>
              <a:rPr lang="en-US" dirty="0" err="1"/>
              <a:t>còn</a:t>
            </a:r>
            <a:r>
              <a:rPr lang="en-US" dirty="0"/>
              <a:t> </a:t>
            </a:r>
            <a:r>
              <a:rPr lang="en-US" dirty="0" err="1"/>
              <a:t>ngắn</a:t>
            </a:r>
            <a:r>
              <a:rPr lang="en-US" dirty="0"/>
              <a:t>, </a:t>
            </a:r>
            <a:r>
              <a:rPr lang="en-US" dirty="0" err="1"/>
              <a:t>nên</a:t>
            </a:r>
            <a:r>
              <a:rPr lang="en-US" dirty="0"/>
              <a:t> </a:t>
            </a:r>
            <a:r>
              <a:rPr lang="en-US" dirty="0" err="1"/>
              <a:t>có</a:t>
            </a:r>
            <a:r>
              <a:rPr lang="en-US" dirty="0"/>
              <a:t> </a:t>
            </a:r>
            <a:r>
              <a:rPr lang="en-US" dirty="0" err="1"/>
              <a:t>nơi</a:t>
            </a:r>
            <a:r>
              <a:rPr lang="en-US" dirty="0"/>
              <a:t> </a:t>
            </a:r>
            <a:r>
              <a:rPr lang="en-US" dirty="0" err="1"/>
              <a:t>có</a:t>
            </a:r>
            <a:r>
              <a:rPr lang="en-US" dirty="0"/>
              <a:t> </a:t>
            </a:r>
            <a:r>
              <a:rPr lang="en-US" dirty="0" err="1"/>
              <a:t>lúc</a:t>
            </a:r>
            <a:r>
              <a:rPr lang="en-US" dirty="0"/>
              <a:t> </a:t>
            </a:r>
            <a:r>
              <a:rPr lang="en-US" dirty="0" err="1"/>
              <a:t>còn</a:t>
            </a:r>
            <a:r>
              <a:rPr lang="en-US" dirty="0"/>
              <a:t> </a:t>
            </a:r>
            <a:r>
              <a:rPr lang="en-US" dirty="0" err="1"/>
              <a:t>triển</a:t>
            </a:r>
            <a:r>
              <a:rPr lang="en-US" dirty="0"/>
              <a:t> </a:t>
            </a:r>
            <a:r>
              <a:rPr lang="en-US" dirty="0" err="1"/>
              <a:t>khai</a:t>
            </a:r>
            <a:r>
              <a:rPr lang="en-US" dirty="0"/>
              <a:t> </a:t>
            </a:r>
            <a:r>
              <a:rPr lang="en-US" dirty="0" err="1"/>
              <a:t>mang</a:t>
            </a:r>
            <a:r>
              <a:rPr lang="en-US" dirty="0"/>
              <a:t> </a:t>
            </a:r>
            <a:r>
              <a:rPr lang="en-US" dirty="0" err="1"/>
              <a:t>tính</a:t>
            </a:r>
            <a:r>
              <a:rPr lang="en-US" dirty="0"/>
              <a:t> </a:t>
            </a:r>
            <a:r>
              <a:rPr lang="en-US" dirty="0" err="1"/>
              <a:t>hình</a:t>
            </a:r>
            <a:r>
              <a:rPr lang="en-US" dirty="0"/>
              <a:t> </a:t>
            </a:r>
            <a:r>
              <a:rPr lang="en-US" dirty="0" err="1"/>
              <a:t>thức</a:t>
            </a:r>
            <a:endParaRPr lang="en-US" dirty="0"/>
          </a:p>
        </p:txBody>
      </p:sp>
    </p:spTree>
    <p:extLst>
      <p:ext uri="{BB962C8B-B14F-4D97-AF65-F5344CB8AC3E}">
        <p14:creationId xmlns:p14="http://schemas.microsoft.com/office/powerpoint/2010/main" val="42266930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Mô</a:t>
            </a:r>
            <a:r>
              <a:rPr lang="en-US" dirty="0" smtClean="0"/>
              <a:t> </a:t>
            </a:r>
            <a:r>
              <a:rPr lang="en-US" dirty="0" err="1" smtClean="0"/>
              <a:t>hình</a:t>
            </a:r>
            <a:r>
              <a:rPr lang="en-US" dirty="0" smtClean="0"/>
              <a:t> PBGDPL</a:t>
            </a:r>
            <a:endParaRPr lang="en-US" dirty="0"/>
          </a:p>
        </p:txBody>
      </p:sp>
      <p:sp>
        <p:nvSpPr>
          <p:cNvPr id="3" name="Content Placeholder 2"/>
          <p:cNvSpPr>
            <a:spLocks noGrp="1"/>
          </p:cNvSpPr>
          <p:nvPr>
            <p:ph idx="1"/>
          </p:nvPr>
        </p:nvSpPr>
        <p:spPr/>
        <p:txBody>
          <a:bodyPr>
            <a:normAutofit/>
          </a:bodyPr>
          <a:lstStyle/>
          <a:p>
            <a:pPr algn="just"/>
            <a:r>
              <a:rPr lang="vi-VN" sz="2400" i="1" dirty="0" smtClean="0"/>
              <a:t>Thông </a:t>
            </a:r>
            <a:r>
              <a:rPr lang="vi-VN" sz="2400" i="1" dirty="0"/>
              <a:t>qua các phương tiện thông tin đại chúng, loa truyền thanh, internet, pa-nô, áp-phích, tranh cổ động; đăng tải trên Công báo; đăng tải thông tin pháp luật trên trang thông tin điện tử; niêm yết tại trụ sở, bảng tin của cơ quan, tổ chức, khu dân cư.</a:t>
            </a:r>
          </a:p>
          <a:p>
            <a:r>
              <a:rPr lang="en-US" dirty="0" err="1" smtClean="0"/>
              <a:t>Xây</a:t>
            </a:r>
            <a:r>
              <a:rPr lang="en-US" dirty="0" smtClean="0"/>
              <a:t> </a:t>
            </a:r>
            <a:r>
              <a:rPr lang="en-US" dirty="0" err="1" smtClean="0"/>
              <a:t>dựng</a:t>
            </a:r>
            <a:r>
              <a:rPr lang="en-US" dirty="0" smtClean="0"/>
              <a:t> </a:t>
            </a:r>
            <a:r>
              <a:rPr lang="en-US" dirty="0" err="1" smtClean="0"/>
              <a:t>Trang</a:t>
            </a:r>
            <a:r>
              <a:rPr lang="en-US" dirty="0" smtClean="0"/>
              <a:t>/</a:t>
            </a:r>
            <a:r>
              <a:rPr lang="en-US" dirty="0" err="1" smtClean="0"/>
              <a:t>Cổng</a:t>
            </a:r>
            <a:r>
              <a:rPr lang="en-US" dirty="0" smtClean="0"/>
              <a:t> TTĐT </a:t>
            </a:r>
            <a:r>
              <a:rPr lang="en-US" dirty="0" err="1" smtClean="0"/>
              <a:t>về</a:t>
            </a:r>
            <a:r>
              <a:rPr lang="en-US" dirty="0" smtClean="0"/>
              <a:t> PBGDPL</a:t>
            </a:r>
          </a:p>
          <a:p>
            <a:r>
              <a:rPr lang="en-US" dirty="0" err="1" smtClean="0"/>
              <a:t>Ứng</a:t>
            </a:r>
            <a:r>
              <a:rPr lang="en-US" dirty="0" smtClean="0"/>
              <a:t> </a:t>
            </a:r>
            <a:r>
              <a:rPr lang="en-US" dirty="0" err="1" smtClean="0"/>
              <a:t>dựng</a:t>
            </a:r>
            <a:r>
              <a:rPr lang="en-US" dirty="0" smtClean="0"/>
              <a:t> CNTT </a:t>
            </a:r>
            <a:r>
              <a:rPr lang="en-US" dirty="0" err="1" smtClean="0"/>
              <a:t>trong</a:t>
            </a:r>
            <a:r>
              <a:rPr lang="en-US" dirty="0" smtClean="0"/>
              <a:t> </a:t>
            </a:r>
            <a:r>
              <a:rPr lang="en-US" dirty="0" err="1" smtClean="0"/>
              <a:t>công</a:t>
            </a:r>
            <a:r>
              <a:rPr lang="en-US" dirty="0" smtClean="0"/>
              <a:t> </a:t>
            </a:r>
            <a:r>
              <a:rPr lang="en-US" dirty="0" err="1" smtClean="0"/>
              <a:t>tác</a:t>
            </a:r>
            <a:r>
              <a:rPr lang="en-US" dirty="0" smtClean="0"/>
              <a:t> </a:t>
            </a:r>
            <a:r>
              <a:rPr lang="en-US" dirty="0" err="1" smtClean="0"/>
              <a:t>PBGDPl</a:t>
            </a:r>
            <a:r>
              <a:rPr lang="en-US" dirty="0" smtClean="0"/>
              <a:t> qua </a:t>
            </a:r>
            <a:r>
              <a:rPr lang="en-US" dirty="0" err="1" smtClean="0"/>
              <a:t>các</a:t>
            </a:r>
            <a:r>
              <a:rPr lang="en-US" dirty="0" smtClean="0"/>
              <a:t> </a:t>
            </a:r>
            <a:r>
              <a:rPr lang="en-US" dirty="0" err="1" smtClean="0"/>
              <a:t>nền</a:t>
            </a:r>
            <a:r>
              <a:rPr lang="en-US" dirty="0" smtClean="0"/>
              <a:t> </a:t>
            </a:r>
            <a:r>
              <a:rPr lang="en-US" dirty="0" err="1" smtClean="0"/>
              <a:t>tảng</a:t>
            </a:r>
            <a:r>
              <a:rPr lang="en-US" dirty="0" smtClean="0"/>
              <a:t> </a:t>
            </a:r>
            <a:r>
              <a:rPr lang="en-US" dirty="0" err="1" smtClean="0"/>
              <a:t>xã</a:t>
            </a:r>
            <a:r>
              <a:rPr lang="en-US" dirty="0" smtClean="0"/>
              <a:t> </a:t>
            </a:r>
            <a:r>
              <a:rPr lang="en-US" dirty="0" err="1" smtClean="0"/>
              <a:t>hội</a:t>
            </a:r>
            <a:r>
              <a:rPr lang="en-US" dirty="0" smtClean="0"/>
              <a:t> </a:t>
            </a:r>
            <a:r>
              <a:rPr lang="en-US" dirty="0" err="1" smtClean="0"/>
              <a:t>khác</a:t>
            </a:r>
            <a:r>
              <a:rPr lang="en-US" dirty="0" smtClean="0"/>
              <a:t>: </a:t>
            </a:r>
            <a:r>
              <a:rPr lang="en-US" dirty="0" err="1" smtClean="0"/>
              <a:t>facebook</a:t>
            </a:r>
            <a:r>
              <a:rPr lang="en-US" dirty="0" smtClean="0"/>
              <a:t>, </a:t>
            </a:r>
            <a:r>
              <a:rPr lang="en-US" dirty="0" err="1" smtClean="0"/>
              <a:t>zalo</a:t>
            </a:r>
            <a:r>
              <a:rPr lang="en-US" dirty="0" smtClean="0"/>
              <a:t>, </a:t>
            </a:r>
            <a:r>
              <a:rPr lang="en-US" dirty="0" err="1" smtClean="0"/>
              <a:t>fanpage</a:t>
            </a:r>
            <a:r>
              <a:rPr lang="en-US" dirty="0" smtClean="0"/>
              <a:t>…</a:t>
            </a:r>
          </a:p>
          <a:p>
            <a:endParaRPr lang="en-US" dirty="0" smtClean="0"/>
          </a:p>
          <a:p>
            <a:pPr marL="0" indent="0">
              <a:buNone/>
            </a:pPr>
            <a:endParaRPr lang="en-US" dirty="0"/>
          </a:p>
        </p:txBody>
      </p:sp>
    </p:spTree>
    <p:extLst>
      <p:ext uri="{BB962C8B-B14F-4D97-AF65-F5344CB8AC3E}">
        <p14:creationId xmlns:p14="http://schemas.microsoft.com/office/powerpoint/2010/main" val="1289333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41B3E7-3788-2A6B-B71F-57861E501259}"/>
              </a:ext>
            </a:extLst>
          </p:cNvPr>
          <p:cNvSpPr>
            <a:spLocks noGrp="1"/>
          </p:cNvSpPr>
          <p:nvPr>
            <p:ph type="title"/>
          </p:nvPr>
        </p:nvSpPr>
        <p:spPr/>
        <p:txBody>
          <a:bodyPr/>
          <a:lstStyle/>
          <a:p>
            <a:r>
              <a:rPr lang="en-US" dirty="0" err="1" smtClean="0"/>
              <a:t>Mô</a:t>
            </a:r>
            <a:r>
              <a:rPr lang="en-US" dirty="0" smtClean="0"/>
              <a:t> </a:t>
            </a:r>
            <a:r>
              <a:rPr lang="en-US" dirty="0" err="1" smtClean="0"/>
              <a:t>hình</a:t>
            </a:r>
            <a:r>
              <a:rPr lang="en-US" dirty="0" smtClean="0"/>
              <a:t> PBGDPL</a:t>
            </a:r>
            <a:endParaRPr lang="en-US" dirty="0"/>
          </a:p>
        </p:txBody>
      </p:sp>
      <p:sp>
        <p:nvSpPr>
          <p:cNvPr id="3" name="Content Placeholder 2">
            <a:extLst>
              <a:ext uri="{FF2B5EF4-FFF2-40B4-BE49-F238E27FC236}">
                <a16:creationId xmlns:a16="http://schemas.microsoft.com/office/drawing/2014/main" xmlns="" id="{B311BBCA-B186-27BA-64E7-24FA3D8D16F8}"/>
              </a:ext>
            </a:extLst>
          </p:cNvPr>
          <p:cNvSpPr>
            <a:spLocks noGrp="1"/>
          </p:cNvSpPr>
          <p:nvPr>
            <p:ph idx="1"/>
          </p:nvPr>
        </p:nvSpPr>
        <p:spPr/>
        <p:txBody>
          <a:bodyPr>
            <a:normAutofit/>
          </a:bodyPr>
          <a:lstStyle/>
          <a:p>
            <a:pPr algn="just"/>
            <a:r>
              <a:rPr lang="vi-VN" sz="2800" i="1" dirty="0" smtClean="0"/>
              <a:t>Tổ </a:t>
            </a:r>
            <a:r>
              <a:rPr lang="vi-VN" sz="2800" i="1" dirty="0"/>
              <a:t>chức thi tìm hiểu pháp luật.</a:t>
            </a:r>
          </a:p>
          <a:p>
            <a:r>
              <a:rPr lang="en-US" dirty="0" err="1" smtClean="0"/>
              <a:t>Thi</a:t>
            </a:r>
            <a:r>
              <a:rPr lang="en-US" dirty="0" smtClean="0"/>
              <a:t> </a:t>
            </a:r>
            <a:r>
              <a:rPr lang="en-US" dirty="0" err="1" smtClean="0"/>
              <a:t>sân</a:t>
            </a:r>
            <a:r>
              <a:rPr lang="en-US" dirty="0" smtClean="0"/>
              <a:t> </a:t>
            </a:r>
            <a:r>
              <a:rPr lang="en-US" dirty="0" err="1" smtClean="0"/>
              <a:t>khấu</a:t>
            </a:r>
            <a:r>
              <a:rPr lang="en-US" dirty="0" smtClean="0"/>
              <a:t> </a:t>
            </a:r>
            <a:r>
              <a:rPr lang="en-US" dirty="0" err="1" smtClean="0"/>
              <a:t>hóa</a:t>
            </a:r>
            <a:endParaRPr lang="en-US" dirty="0" smtClean="0"/>
          </a:p>
          <a:p>
            <a:r>
              <a:rPr lang="en-US" dirty="0" err="1" smtClean="0"/>
              <a:t>Thi</a:t>
            </a:r>
            <a:r>
              <a:rPr lang="en-US" dirty="0" smtClean="0"/>
              <a:t> </a:t>
            </a:r>
            <a:r>
              <a:rPr lang="en-US" dirty="0" err="1" smtClean="0"/>
              <a:t>trực</a:t>
            </a:r>
            <a:r>
              <a:rPr lang="en-US" dirty="0" smtClean="0"/>
              <a:t> </a:t>
            </a:r>
            <a:r>
              <a:rPr lang="en-US" dirty="0" err="1" smtClean="0"/>
              <a:t>tuyến</a:t>
            </a:r>
            <a:r>
              <a:rPr lang="en-US" dirty="0" smtClean="0"/>
              <a:t> (online) qua </a:t>
            </a:r>
            <a:r>
              <a:rPr lang="en-US" dirty="0" err="1" smtClean="0"/>
              <a:t>mạng</a:t>
            </a:r>
            <a:r>
              <a:rPr lang="en-US" dirty="0" smtClean="0"/>
              <a:t> internet</a:t>
            </a:r>
            <a:endParaRPr lang="en-US" dirty="0"/>
          </a:p>
        </p:txBody>
      </p:sp>
    </p:spTree>
    <p:extLst>
      <p:ext uri="{BB962C8B-B14F-4D97-AF65-F5344CB8AC3E}">
        <p14:creationId xmlns:p14="http://schemas.microsoft.com/office/powerpoint/2010/main" val="2112602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Mô</a:t>
            </a:r>
            <a:r>
              <a:rPr lang="en-US" dirty="0"/>
              <a:t> </a:t>
            </a:r>
            <a:r>
              <a:rPr lang="en-US" dirty="0" err="1"/>
              <a:t>hình</a:t>
            </a:r>
            <a:r>
              <a:rPr lang="en-US" dirty="0"/>
              <a:t> PBGDPL</a:t>
            </a:r>
            <a:endParaRPr lang="en-US" dirty="0"/>
          </a:p>
        </p:txBody>
      </p:sp>
      <p:sp>
        <p:nvSpPr>
          <p:cNvPr id="3" name="Content Placeholder 2"/>
          <p:cNvSpPr>
            <a:spLocks noGrp="1"/>
          </p:cNvSpPr>
          <p:nvPr>
            <p:ph idx="1"/>
          </p:nvPr>
        </p:nvSpPr>
        <p:spPr/>
        <p:txBody>
          <a:bodyPr/>
          <a:lstStyle/>
          <a:p>
            <a:pPr algn="just"/>
            <a:r>
              <a:rPr lang="vi-VN" sz="2400" i="1" dirty="0" smtClean="0"/>
              <a:t>Thông </a:t>
            </a:r>
            <a:r>
              <a:rPr lang="vi-VN" sz="2400" i="1" dirty="0"/>
              <a:t>qua công tác xét xử, xử lý vi phạm hành chính, hoạt động tiếp công dân, giải quyết khiếu nại, tố cáo của công dân và hoạt động khác của các cơ quan trong bộ máy nhà nước; thông qua hoạt động trợ giúp pháp lý, hòa giải ở cơ sở</a:t>
            </a:r>
            <a:r>
              <a:rPr lang="vi-VN" sz="2400" i="1" dirty="0" smtClean="0"/>
              <a:t>.</a:t>
            </a:r>
            <a:endParaRPr lang="en-US" sz="2400" i="1" dirty="0" smtClean="0"/>
          </a:p>
          <a:p>
            <a:pPr algn="just"/>
            <a:r>
              <a:rPr lang="en-US" sz="2400" dirty="0" err="1" smtClean="0"/>
              <a:t>Chương</a:t>
            </a:r>
            <a:r>
              <a:rPr lang="en-US" sz="2400" dirty="0" smtClean="0"/>
              <a:t> </a:t>
            </a:r>
            <a:r>
              <a:rPr lang="en-US" sz="2400" dirty="0" err="1" smtClean="0"/>
              <a:t>trình</a:t>
            </a:r>
            <a:r>
              <a:rPr lang="en-US" sz="2400" dirty="0" smtClean="0"/>
              <a:t> </a:t>
            </a:r>
            <a:r>
              <a:rPr lang="en-US" sz="2400" dirty="0" err="1" smtClean="0"/>
              <a:t>phối</a:t>
            </a:r>
            <a:r>
              <a:rPr lang="en-US" sz="2400" dirty="0" smtClean="0"/>
              <a:t> </a:t>
            </a:r>
            <a:r>
              <a:rPr lang="en-US" sz="2400" dirty="0" err="1" smtClean="0"/>
              <a:t>hợp</a:t>
            </a:r>
            <a:r>
              <a:rPr lang="en-US" sz="2400" dirty="0" smtClean="0"/>
              <a:t> </a:t>
            </a:r>
            <a:r>
              <a:rPr lang="en-US" sz="2400" dirty="0" err="1" smtClean="0"/>
              <a:t>giữa</a:t>
            </a:r>
            <a:r>
              <a:rPr lang="en-US" sz="2400" dirty="0" smtClean="0"/>
              <a:t> </a:t>
            </a:r>
            <a:r>
              <a:rPr lang="en-US" sz="2400" dirty="0" err="1" smtClean="0"/>
              <a:t>Tòa</a:t>
            </a:r>
            <a:r>
              <a:rPr lang="en-US" sz="2400" dirty="0" smtClean="0"/>
              <a:t> </a:t>
            </a:r>
            <a:r>
              <a:rPr lang="en-US" sz="2400" dirty="0" err="1" smtClean="0"/>
              <a:t>án</a:t>
            </a:r>
            <a:r>
              <a:rPr lang="en-US" sz="2400" dirty="0" smtClean="0"/>
              <a:t> </a:t>
            </a:r>
            <a:r>
              <a:rPr lang="en-US" sz="2400" dirty="0" err="1" smtClean="0"/>
              <a:t>nhân</a:t>
            </a:r>
            <a:r>
              <a:rPr lang="en-US" sz="2400" dirty="0" smtClean="0"/>
              <a:t> </a:t>
            </a:r>
            <a:r>
              <a:rPr lang="en-US" sz="2400" dirty="0" err="1" smtClean="0"/>
              <a:t>dân</a:t>
            </a:r>
            <a:r>
              <a:rPr lang="en-US" sz="2400" dirty="0" smtClean="0"/>
              <a:t> </a:t>
            </a:r>
            <a:r>
              <a:rPr lang="en-US" sz="2400" dirty="0" err="1" smtClean="0"/>
              <a:t>huyện</a:t>
            </a:r>
            <a:r>
              <a:rPr lang="en-US" sz="2400" dirty="0" smtClean="0"/>
              <a:t> </a:t>
            </a:r>
            <a:r>
              <a:rPr lang="en-US" sz="2400" dirty="0" err="1" smtClean="0"/>
              <a:t>và</a:t>
            </a:r>
            <a:r>
              <a:rPr lang="en-US" sz="2400" dirty="0" smtClean="0"/>
              <a:t> UBND </a:t>
            </a:r>
            <a:r>
              <a:rPr lang="en-US" sz="2400" dirty="0" err="1" smtClean="0"/>
              <a:t>huyện</a:t>
            </a:r>
            <a:r>
              <a:rPr lang="en-US" sz="2400" dirty="0" smtClean="0"/>
              <a:t> </a:t>
            </a:r>
            <a:r>
              <a:rPr lang="en-US" sz="2400" dirty="0" err="1" smtClean="0"/>
              <a:t>trong</a:t>
            </a:r>
            <a:r>
              <a:rPr lang="en-US" sz="2400" dirty="0" smtClean="0"/>
              <a:t> </a:t>
            </a:r>
            <a:r>
              <a:rPr lang="en-US" sz="2400" dirty="0" err="1" smtClean="0"/>
              <a:t>công</a:t>
            </a:r>
            <a:r>
              <a:rPr lang="en-US" sz="2400" dirty="0" smtClean="0"/>
              <a:t> </a:t>
            </a:r>
            <a:r>
              <a:rPr lang="en-US" sz="2400" dirty="0" err="1" smtClean="0"/>
              <a:t>tác</a:t>
            </a:r>
            <a:r>
              <a:rPr lang="en-US" sz="2400" dirty="0" smtClean="0"/>
              <a:t> PBGDPL</a:t>
            </a:r>
          </a:p>
          <a:p>
            <a:pPr algn="just"/>
            <a:r>
              <a:rPr lang="en-US" sz="2400" dirty="0" err="1" smtClean="0"/>
              <a:t>Mô</a:t>
            </a:r>
            <a:r>
              <a:rPr lang="en-US" sz="2400" dirty="0" smtClean="0"/>
              <a:t> </a:t>
            </a:r>
            <a:r>
              <a:rPr lang="en-US" sz="2400" dirty="0" err="1" smtClean="0"/>
              <a:t>hình</a:t>
            </a:r>
            <a:r>
              <a:rPr lang="en-US" sz="2400" dirty="0" smtClean="0"/>
              <a:t> </a:t>
            </a:r>
            <a:r>
              <a:rPr lang="en-US" sz="2400" dirty="0" err="1" smtClean="0"/>
              <a:t>trợ</a:t>
            </a:r>
            <a:r>
              <a:rPr lang="en-US" sz="2400" dirty="0" smtClean="0"/>
              <a:t> </a:t>
            </a:r>
            <a:r>
              <a:rPr lang="en-US" sz="2400" dirty="0" err="1" smtClean="0"/>
              <a:t>giúp</a:t>
            </a:r>
            <a:r>
              <a:rPr lang="en-US" sz="2400" dirty="0" smtClean="0"/>
              <a:t> </a:t>
            </a:r>
            <a:r>
              <a:rPr lang="en-US" sz="2400" dirty="0" err="1" smtClean="0"/>
              <a:t>pháp</a:t>
            </a:r>
            <a:r>
              <a:rPr lang="en-US" sz="2400" dirty="0" smtClean="0"/>
              <a:t> </a:t>
            </a:r>
            <a:r>
              <a:rPr lang="en-US" sz="2400" dirty="0" err="1" smtClean="0"/>
              <a:t>lý</a:t>
            </a:r>
            <a:r>
              <a:rPr lang="en-US" sz="2400" dirty="0" smtClean="0"/>
              <a:t> </a:t>
            </a:r>
            <a:r>
              <a:rPr lang="en-US" sz="2400" dirty="0" err="1" smtClean="0"/>
              <a:t>lưu</a:t>
            </a:r>
            <a:r>
              <a:rPr lang="en-US" sz="2400" dirty="0" smtClean="0"/>
              <a:t> </a:t>
            </a:r>
            <a:r>
              <a:rPr lang="en-US" sz="2400" dirty="0" err="1" smtClean="0"/>
              <a:t>động</a:t>
            </a:r>
            <a:r>
              <a:rPr lang="en-US" sz="2400" dirty="0" smtClean="0"/>
              <a:t> </a:t>
            </a:r>
            <a:r>
              <a:rPr lang="en-US" sz="2400" dirty="0" err="1" smtClean="0"/>
              <a:t>tại</a:t>
            </a:r>
            <a:r>
              <a:rPr lang="en-US" sz="2400" dirty="0" smtClean="0"/>
              <a:t> </a:t>
            </a:r>
            <a:r>
              <a:rPr lang="en-US" sz="2400" dirty="0" err="1" smtClean="0"/>
              <a:t>cơ</a:t>
            </a:r>
            <a:r>
              <a:rPr lang="en-US" sz="2400" dirty="0" smtClean="0"/>
              <a:t> </a:t>
            </a:r>
            <a:r>
              <a:rPr lang="en-US" sz="2400" dirty="0" err="1" smtClean="0"/>
              <a:t>sở</a:t>
            </a:r>
            <a:r>
              <a:rPr lang="en-US" sz="2400" dirty="0" smtClean="0"/>
              <a:t> </a:t>
            </a:r>
            <a:r>
              <a:rPr lang="en-US" sz="2400" dirty="0" err="1" smtClean="0"/>
              <a:t>kết</a:t>
            </a:r>
            <a:r>
              <a:rPr lang="en-US" sz="2400" dirty="0" smtClean="0"/>
              <a:t> </a:t>
            </a:r>
            <a:r>
              <a:rPr lang="en-US" sz="2400" dirty="0" err="1" smtClean="0"/>
              <a:t>hợp</a:t>
            </a:r>
            <a:r>
              <a:rPr lang="en-US" sz="2400" dirty="0" smtClean="0"/>
              <a:t> PBGDPL</a:t>
            </a:r>
            <a:endParaRPr lang="vi-VN" sz="2400" dirty="0"/>
          </a:p>
          <a:p>
            <a:endParaRPr lang="en-US" dirty="0"/>
          </a:p>
        </p:txBody>
      </p:sp>
    </p:spTree>
    <p:extLst>
      <p:ext uri="{BB962C8B-B14F-4D97-AF65-F5344CB8AC3E}">
        <p14:creationId xmlns:p14="http://schemas.microsoft.com/office/powerpoint/2010/main" val="863573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053E3-3C0D-EC6A-C1C3-451591390E01}"/>
              </a:ext>
            </a:extLst>
          </p:cNvPr>
          <p:cNvSpPr>
            <a:spLocks noGrp="1"/>
          </p:cNvSpPr>
          <p:nvPr>
            <p:ph type="title"/>
          </p:nvPr>
        </p:nvSpPr>
        <p:spPr/>
        <p:txBody>
          <a:bodyPr/>
          <a:lstStyle/>
          <a:p>
            <a:r>
              <a:rPr lang="en-US" dirty="0" err="1"/>
              <a:t>Mô</a:t>
            </a:r>
            <a:r>
              <a:rPr lang="en-US" dirty="0"/>
              <a:t> </a:t>
            </a:r>
            <a:r>
              <a:rPr lang="en-US" dirty="0" err="1"/>
              <a:t>hình</a:t>
            </a:r>
            <a:r>
              <a:rPr lang="en-US" dirty="0"/>
              <a:t> PBGDPL</a:t>
            </a:r>
            <a:endParaRPr lang="en-US" dirty="0"/>
          </a:p>
        </p:txBody>
      </p:sp>
      <p:sp>
        <p:nvSpPr>
          <p:cNvPr id="3" name="Content Placeholder 2">
            <a:extLst>
              <a:ext uri="{FF2B5EF4-FFF2-40B4-BE49-F238E27FC236}">
                <a16:creationId xmlns:a16="http://schemas.microsoft.com/office/drawing/2014/main" xmlns="" id="{DDBB9D89-CB70-E207-8773-98E556AF95DE}"/>
              </a:ext>
            </a:extLst>
          </p:cNvPr>
          <p:cNvSpPr>
            <a:spLocks noGrp="1"/>
          </p:cNvSpPr>
          <p:nvPr>
            <p:ph idx="1"/>
          </p:nvPr>
        </p:nvSpPr>
        <p:spPr/>
        <p:txBody>
          <a:bodyPr/>
          <a:lstStyle/>
          <a:p>
            <a:pPr algn="just"/>
            <a:r>
              <a:rPr lang="vi-VN" sz="2800" i="1" dirty="0" smtClean="0"/>
              <a:t>Lồng </a:t>
            </a:r>
            <a:r>
              <a:rPr lang="vi-VN" sz="2800" i="1" dirty="0"/>
              <a:t>ghép trong hoạt động văn hóa, văn nghệ, sinh hoạt của tổ chức chính trị và các đoàn thể, câu lạc bộ, tủ sách pháp luật và các thiết chế văn hóa khác ở cơ sở.</a:t>
            </a:r>
          </a:p>
          <a:p>
            <a:r>
              <a:rPr lang="en-US" dirty="0" err="1" smtClean="0"/>
              <a:t>Mô</a:t>
            </a:r>
            <a:r>
              <a:rPr lang="en-US" dirty="0" smtClean="0"/>
              <a:t> </a:t>
            </a:r>
            <a:r>
              <a:rPr lang="en-US" dirty="0" err="1" smtClean="0"/>
              <a:t>hình</a:t>
            </a:r>
            <a:r>
              <a:rPr lang="en-US" dirty="0" smtClean="0"/>
              <a:t> </a:t>
            </a:r>
            <a:r>
              <a:rPr lang="en-US" dirty="0" err="1" smtClean="0"/>
              <a:t>các</a:t>
            </a:r>
            <a:r>
              <a:rPr lang="en-US" dirty="0" smtClean="0"/>
              <a:t> </a:t>
            </a:r>
            <a:r>
              <a:rPr lang="en-US" dirty="0" err="1" smtClean="0"/>
              <a:t>Câu</a:t>
            </a:r>
            <a:r>
              <a:rPr lang="en-US" dirty="0" smtClean="0"/>
              <a:t> </a:t>
            </a:r>
            <a:r>
              <a:rPr lang="en-US" dirty="0" err="1" smtClean="0"/>
              <a:t>lạc</a:t>
            </a:r>
            <a:r>
              <a:rPr lang="en-US" dirty="0" smtClean="0"/>
              <a:t> </a:t>
            </a:r>
            <a:r>
              <a:rPr lang="en-US" dirty="0" err="1" smtClean="0"/>
              <a:t>bộ</a:t>
            </a:r>
            <a:r>
              <a:rPr lang="en-US" dirty="0" smtClean="0"/>
              <a:t>: </a:t>
            </a:r>
          </a:p>
          <a:p>
            <a:r>
              <a:rPr lang="en-US" dirty="0" err="1" smtClean="0"/>
              <a:t>Câu</a:t>
            </a:r>
            <a:r>
              <a:rPr lang="en-US" dirty="0" smtClean="0"/>
              <a:t> </a:t>
            </a:r>
            <a:r>
              <a:rPr lang="en-US" dirty="0" err="1" smtClean="0"/>
              <a:t>lạc</a:t>
            </a:r>
            <a:r>
              <a:rPr lang="en-US" dirty="0" smtClean="0"/>
              <a:t> </a:t>
            </a:r>
            <a:r>
              <a:rPr lang="en-US" dirty="0" err="1" smtClean="0"/>
              <a:t>bộ</a:t>
            </a:r>
            <a:r>
              <a:rPr lang="en-US" dirty="0" smtClean="0"/>
              <a:t> </a:t>
            </a:r>
            <a:r>
              <a:rPr lang="en-US" dirty="0" err="1" smtClean="0"/>
              <a:t>Nông</a:t>
            </a:r>
            <a:r>
              <a:rPr lang="en-US" dirty="0" smtClean="0"/>
              <a:t> </a:t>
            </a:r>
            <a:r>
              <a:rPr lang="en-US" dirty="0" err="1" smtClean="0"/>
              <a:t>dân</a:t>
            </a:r>
            <a:r>
              <a:rPr lang="en-US" dirty="0" smtClean="0"/>
              <a:t> </a:t>
            </a:r>
            <a:r>
              <a:rPr lang="en-US" dirty="0" err="1" smtClean="0"/>
              <a:t>với</a:t>
            </a:r>
            <a:r>
              <a:rPr lang="en-US" dirty="0" smtClean="0"/>
              <a:t> </a:t>
            </a:r>
            <a:r>
              <a:rPr lang="en-US" dirty="0" err="1" smtClean="0"/>
              <a:t>pháp</a:t>
            </a:r>
            <a:r>
              <a:rPr lang="en-US" dirty="0" smtClean="0"/>
              <a:t> </a:t>
            </a:r>
            <a:r>
              <a:rPr lang="en-US" dirty="0" err="1" smtClean="0"/>
              <a:t>luật</a:t>
            </a:r>
            <a:endParaRPr lang="en-US" dirty="0" smtClean="0"/>
          </a:p>
          <a:p>
            <a:r>
              <a:rPr lang="en-US" dirty="0" err="1" smtClean="0"/>
              <a:t>Câu</a:t>
            </a:r>
            <a:r>
              <a:rPr lang="en-US" dirty="0" smtClean="0"/>
              <a:t> </a:t>
            </a:r>
            <a:r>
              <a:rPr lang="en-US" dirty="0" err="1" smtClean="0"/>
              <a:t>lạc</a:t>
            </a:r>
            <a:r>
              <a:rPr lang="en-US" dirty="0" smtClean="0"/>
              <a:t> </a:t>
            </a:r>
            <a:r>
              <a:rPr lang="en-US" dirty="0" err="1" smtClean="0"/>
              <a:t>bộ</a:t>
            </a:r>
            <a:r>
              <a:rPr lang="en-US" dirty="0" smtClean="0"/>
              <a:t> </a:t>
            </a:r>
            <a:r>
              <a:rPr lang="en-US" dirty="0" err="1" smtClean="0"/>
              <a:t>Phụ</a:t>
            </a:r>
            <a:r>
              <a:rPr lang="en-US" dirty="0" smtClean="0"/>
              <a:t> </a:t>
            </a:r>
            <a:r>
              <a:rPr lang="en-US" dirty="0" err="1" smtClean="0"/>
              <a:t>nữ</a:t>
            </a:r>
            <a:r>
              <a:rPr lang="en-US" dirty="0" smtClean="0"/>
              <a:t> </a:t>
            </a:r>
            <a:r>
              <a:rPr lang="en-US" dirty="0" err="1" smtClean="0"/>
              <a:t>với</a:t>
            </a:r>
            <a:r>
              <a:rPr lang="en-US" dirty="0" smtClean="0"/>
              <a:t> </a:t>
            </a:r>
            <a:r>
              <a:rPr lang="en-US" dirty="0" err="1" smtClean="0"/>
              <a:t>pháp</a:t>
            </a:r>
            <a:r>
              <a:rPr lang="en-US" dirty="0" smtClean="0"/>
              <a:t> </a:t>
            </a:r>
            <a:r>
              <a:rPr lang="en-US" dirty="0" err="1" smtClean="0"/>
              <a:t>luật</a:t>
            </a:r>
            <a:endParaRPr lang="en-US" dirty="0"/>
          </a:p>
        </p:txBody>
      </p:sp>
    </p:spTree>
    <p:extLst>
      <p:ext uri="{BB962C8B-B14F-4D97-AF65-F5344CB8AC3E}">
        <p14:creationId xmlns:p14="http://schemas.microsoft.com/office/powerpoint/2010/main" val="698863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Mô</a:t>
            </a:r>
            <a:r>
              <a:rPr lang="en-US" dirty="0"/>
              <a:t> </a:t>
            </a:r>
            <a:r>
              <a:rPr lang="en-US" dirty="0" err="1"/>
              <a:t>hình</a:t>
            </a:r>
            <a:r>
              <a:rPr lang="en-US" dirty="0"/>
              <a:t> PBGDPL</a:t>
            </a:r>
          </a:p>
        </p:txBody>
      </p:sp>
      <p:sp>
        <p:nvSpPr>
          <p:cNvPr id="3" name="Content Placeholder 2">
            <a:extLst>
              <a:ext uri="{FF2B5EF4-FFF2-40B4-BE49-F238E27FC236}">
                <a16:creationId xmlns:a16="http://schemas.microsoft.com/office/drawing/2014/main" xmlns="" id="{94F5B1C0-590B-D524-C480-759E5123A257}"/>
              </a:ext>
            </a:extLst>
          </p:cNvPr>
          <p:cNvSpPr>
            <a:spLocks noGrp="1"/>
          </p:cNvSpPr>
          <p:nvPr>
            <p:ph idx="1"/>
          </p:nvPr>
        </p:nvSpPr>
        <p:spPr/>
        <p:txBody>
          <a:bodyPr/>
          <a:lstStyle/>
          <a:p>
            <a:r>
              <a:rPr lang="vi-VN" sz="2400" i="1" dirty="0" smtClean="0"/>
              <a:t>Thông </a:t>
            </a:r>
            <a:r>
              <a:rPr lang="vi-VN" sz="2400" i="1" dirty="0"/>
              <a:t>qua chương trình giáo dục pháp luật trong các cơ sở giáo dục của hệ thống giáo dục quốc dân</a:t>
            </a:r>
            <a:r>
              <a:rPr lang="vi-VN" sz="2400" i="1" dirty="0" smtClean="0"/>
              <a:t>.</a:t>
            </a:r>
            <a:endParaRPr lang="en-US" sz="2400" i="1" dirty="0" smtClean="0"/>
          </a:p>
          <a:p>
            <a:r>
              <a:rPr lang="en-US" sz="2400" dirty="0" err="1" smtClean="0"/>
              <a:t>Mô</a:t>
            </a:r>
            <a:r>
              <a:rPr lang="en-US" sz="2400" dirty="0" smtClean="0"/>
              <a:t> </a:t>
            </a:r>
            <a:r>
              <a:rPr lang="en-US" sz="2400" dirty="0" err="1" smtClean="0"/>
              <a:t>hình</a:t>
            </a:r>
            <a:r>
              <a:rPr lang="en-US" sz="2400" dirty="0" smtClean="0"/>
              <a:t> </a:t>
            </a:r>
            <a:r>
              <a:rPr lang="en-US" sz="2400" dirty="0" err="1" smtClean="0"/>
              <a:t>phiên</a:t>
            </a:r>
            <a:r>
              <a:rPr lang="en-US" sz="2400" dirty="0" smtClean="0"/>
              <a:t> </a:t>
            </a:r>
            <a:r>
              <a:rPr lang="en-US" sz="2400" dirty="0" err="1" smtClean="0"/>
              <a:t>tòa</a:t>
            </a:r>
            <a:r>
              <a:rPr lang="en-US" sz="2400" dirty="0" smtClean="0"/>
              <a:t> </a:t>
            </a:r>
            <a:r>
              <a:rPr lang="en-US" sz="2400" dirty="0" err="1" smtClean="0"/>
              <a:t>giả</a:t>
            </a:r>
            <a:r>
              <a:rPr lang="en-US" sz="2400" dirty="0" smtClean="0"/>
              <a:t> </a:t>
            </a:r>
            <a:r>
              <a:rPr lang="en-US" sz="2400" dirty="0" err="1" smtClean="0"/>
              <a:t>định</a:t>
            </a:r>
            <a:r>
              <a:rPr lang="en-US" sz="2400" dirty="0" smtClean="0"/>
              <a:t> </a:t>
            </a:r>
            <a:r>
              <a:rPr lang="en-US" sz="2400" dirty="0" err="1" smtClean="0"/>
              <a:t>tại</a:t>
            </a:r>
            <a:r>
              <a:rPr lang="en-US" sz="2400" dirty="0" smtClean="0"/>
              <a:t> </a:t>
            </a:r>
            <a:r>
              <a:rPr lang="en-US" sz="2400" dirty="0" err="1" smtClean="0"/>
              <a:t>các</a:t>
            </a:r>
            <a:r>
              <a:rPr lang="en-US" sz="2400" dirty="0" smtClean="0"/>
              <a:t> </a:t>
            </a:r>
            <a:r>
              <a:rPr lang="en-US" sz="2400" dirty="0" err="1" smtClean="0"/>
              <a:t>trường</a:t>
            </a:r>
            <a:r>
              <a:rPr lang="en-US" sz="2400" dirty="0" smtClean="0"/>
              <a:t> </a:t>
            </a:r>
            <a:r>
              <a:rPr lang="en-US" sz="2400" dirty="0" err="1" smtClean="0"/>
              <a:t>học</a:t>
            </a:r>
            <a:endParaRPr lang="en-US" sz="2400" dirty="0" smtClean="0"/>
          </a:p>
          <a:p>
            <a:r>
              <a:rPr lang="en-US" sz="2400" dirty="0" err="1" smtClean="0"/>
              <a:t>Mô</a:t>
            </a:r>
            <a:r>
              <a:rPr lang="en-US" sz="2400" dirty="0" smtClean="0"/>
              <a:t> </a:t>
            </a:r>
            <a:r>
              <a:rPr lang="en-US" sz="2400" dirty="0" err="1" smtClean="0"/>
              <a:t>hình</a:t>
            </a:r>
            <a:r>
              <a:rPr lang="en-US" sz="2400" dirty="0" smtClean="0"/>
              <a:t> PBGDPL </a:t>
            </a:r>
            <a:r>
              <a:rPr lang="en-US" sz="2400" dirty="0" err="1" smtClean="0"/>
              <a:t>trong</a:t>
            </a:r>
            <a:r>
              <a:rPr lang="en-US" sz="2400" dirty="0" smtClean="0"/>
              <a:t> </a:t>
            </a:r>
            <a:r>
              <a:rPr lang="en-US" sz="2400" dirty="0" err="1" smtClean="0"/>
              <a:t>nhà</a:t>
            </a:r>
            <a:r>
              <a:rPr lang="en-US" sz="2400" dirty="0" smtClean="0"/>
              <a:t> </a:t>
            </a:r>
            <a:r>
              <a:rPr lang="en-US" sz="2400" dirty="0" err="1" smtClean="0"/>
              <a:t>trường</a:t>
            </a:r>
            <a:endParaRPr lang="en-US" sz="2400" dirty="0" smtClean="0"/>
          </a:p>
          <a:p>
            <a:pPr marL="0" indent="0">
              <a:buNone/>
            </a:pPr>
            <a:endParaRPr lang="en-US" sz="2400" i="1" dirty="0" smtClean="0"/>
          </a:p>
          <a:p>
            <a:endParaRPr lang="vi-VN" sz="2400" i="1" dirty="0"/>
          </a:p>
          <a:p>
            <a:endParaRPr lang="en-US" dirty="0"/>
          </a:p>
        </p:txBody>
      </p:sp>
    </p:spTree>
    <p:extLst>
      <p:ext uri="{BB962C8B-B14F-4D97-AF65-F5344CB8AC3E}">
        <p14:creationId xmlns:p14="http://schemas.microsoft.com/office/powerpoint/2010/main" val="2180621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Mô</a:t>
            </a:r>
            <a:r>
              <a:rPr lang="en-US" dirty="0"/>
              <a:t> </a:t>
            </a:r>
            <a:r>
              <a:rPr lang="en-US" dirty="0" err="1"/>
              <a:t>hình</a:t>
            </a:r>
            <a:r>
              <a:rPr lang="en-US" dirty="0"/>
              <a:t> PBGDPL </a:t>
            </a:r>
            <a:r>
              <a:rPr lang="en-US" dirty="0" err="1"/>
              <a:t>hiệu</a:t>
            </a:r>
            <a:r>
              <a:rPr lang="en-US" dirty="0"/>
              <a:t> </a:t>
            </a:r>
            <a:r>
              <a:rPr lang="en-US" dirty="0" err="1"/>
              <a:t>quả</a:t>
            </a:r>
            <a:r>
              <a:rPr lang="en-US" dirty="0"/>
              <a:t> </a:t>
            </a:r>
            <a:br>
              <a:rPr lang="en-US" dirty="0"/>
            </a:br>
            <a:r>
              <a:rPr lang="en-US" dirty="0" err="1"/>
              <a:t>được</a:t>
            </a:r>
            <a:r>
              <a:rPr lang="en-US" dirty="0"/>
              <a:t> </a:t>
            </a:r>
            <a:r>
              <a:rPr lang="en-US" dirty="0" err="1"/>
              <a:t>công</a:t>
            </a:r>
            <a:r>
              <a:rPr lang="en-US" dirty="0"/>
              <a:t> </a:t>
            </a:r>
            <a:r>
              <a:rPr lang="en-US" dirty="0" err="1"/>
              <a:t>nhận</a:t>
            </a:r>
            <a:endParaRPr lang="en-US" dirty="0"/>
          </a:p>
        </p:txBody>
      </p:sp>
      <p:sp>
        <p:nvSpPr>
          <p:cNvPr id="3" name="Content Placeholder 2"/>
          <p:cNvSpPr>
            <a:spLocks noGrp="1"/>
          </p:cNvSpPr>
          <p:nvPr>
            <p:ph idx="1"/>
          </p:nvPr>
        </p:nvSpPr>
        <p:spPr/>
        <p:txBody>
          <a:bodyPr/>
          <a:lstStyle/>
          <a:p>
            <a:pPr algn="just">
              <a:spcBef>
                <a:spcPts val="600"/>
              </a:spcBef>
              <a:spcAft>
                <a:spcPts val="600"/>
              </a:spcAft>
            </a:pPr>
            <a:r>
              <a:rPr lang="vi-VN" b="0" i="0" dirty="0">
                <a:solidFill>
                  <a:srgbClr val="000000"/>
                </a:solidFill>
                <a:effectLst/>
                <a:latin typeface="Arial" panose="020B0604020202020204" pitchFamily="34" charset="0"/>
              </a:rPr>
              <a:t>Hình thức, mô hình thông tin, phổ biến, giáo dục pháp luật hiệu quả tại cơ sở là hình thức, mô hình có từ 80% trở lên ý kiến của đại diện Ủy ban Mặt trận Tổ quốc Việt Nam cấp xã, các tổ chức chính trị - xã hội cấp xã, đại diện các thôn, tổ dân phố xác nhận mô hình đó hiệu quả, phù hợp trong truyền tải thông tin, phổ biến, giáo dục pháp luật, được triển khai trên toàn địa bàn, duy trì thường xuyên, liên tục và có khả năng nhân rộng.</a:t>
            </a:r>
          </a:p>
          <a:p>
            <a:pPr algn="just"/>
            <a:endParaRPr lang="en-US" dirty="0"/>
          </a:p>
        </p:txBody>
      </p:sp>
    </p:spTree>
    <p:extLst>
      <p:ext uri="{BB962C8B-B14F-4D97-AF65-F5344CB8AC3E}">
        <p14:creationId xmlns:p14="http://schemas.microsoft.com/office/powerpoint/2010/main" val="12821705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err="1"/>
              <a:t>Mô</a:t>
            </a:r>
            <a:r>
              <a:rPr lang="en-US" sz="3200" b="1" dirty="0"/>
              <a:t> </a:t>
            </a:r>
            <a:r>
              <a:rPr lang="en-US" sz="3200" b="1" dirty="0" err="1"/>
              <a:t>hình</a:t>
            </a:r>
            <a:r>
              <a:rPr lang="en-US" sz="3200" b="1" dirty="0"/>
              <a:t> </a:t>
            </a:r>
            <a:r>
              <a:rPr lang="en-US" sz="3200" b="1" dirty="0" err="1"/>
              <a:t>hòa</a:t>
            </a:r>
            <a:r>
              <a:rPr lang="en-US" sz="3200" b="1" dirty="0"/>
              <a:t> </a:t>
            </a:r>
            <a:r>
              <a:rPr lang="en-US" sz="3200" b="1" dirty="0" err="1"/>
              <a:t>giải</a:t>
            </a:r>
            <a:r>
              <a:rPr lang="en-US" sz="3200" b="1" dirty="0"/>
              <a:t> ở </a:t>
            </a:r>
            <a:r>
              <a:rPr lang="en-US" sz="3200" b="1" dirty="0" err="1"/>
              <a:t>cơ</a:t>
            </a:r>
            <a:r>
              <a:rPr lang="en-US" sz="3200" b="1" dirty="0"/>
              <a:t> </a:t>
            </a:r>
            <a:r>
              <a:rPr lang="en-US" sz="3200" b="1" dirty="0" err="1"/>
              <a:t>sở</a:t>
            </a:r>
            <a:r>
              <a:rPr lang="en-US" sz="3200" b="1" dirty="0"/>
              <a:t> </a:t>
            </a:r>
            <a:r>
              <a:rPr lang="en-US" sz="3200" b="1" dirty="0" err="1"/>
              <a:t>hoạt</a:t>
            </a:r>
            <a:r>
              <a:rPr lang="en-US" sz="3200" b="1" dirty="0"/>
              <a:t> </a:t>
            </a:r>
            <a:r>
              <a:rPr lang="en-US" sz="3200" b="1" dirty="0" err="1"/>
              <a:t>động</a:t>
            </a:r>
            <a:r>
              <a:rPr lang="en-US" sz="3200" b="1" dirty="0"/>
              <a:t> </a:t>
            </a:r>
            <a:r>
              <a:rPr lang="en-US" sz="3200" b="1" dirty="0" err="1"/>
              <a:t>hiệu</a:t>
            </a:r>
            <a:r>
              <a:rPr lang="en-US" sz="3200" b="1" dirty="0"/>
              <a:t> </a:t>
            </a:r>
            <a:r>
              <a:rPr lang="en-US" sz="3200" b="1" dirty="0" err="1"/>
              <a:t>quả</a:t>
            </a:r>
            <a:r>
              <a:rPr lang="en-US" sz="3200" b="1" dirty="0"/>
              <a:t> </a:t>
            </a:r>
            <a:br>
              <a:rPr lang="en-US" sz="3200" b="1" dirty="0"/>
            </a:br>
            <a:r>
              <a:rPr lang="en-US" sz="3200" b="1" dirty="0" err="1"/>
              <a:t>được</a:t>
            </a:r>
            <a:r>
              <a:rPr lang="en-US" sz="3200" b="1" dirty="0"/>
              <a:t> </a:t>
            </a:r>
            <a:r>
              <a:rPr lang="en-US" sz="3200" b="1" dirty="0" err="1"/>
              <a:t>công</a:t>
            </a:r>
            <a:r>
              <a:rPr lang="en-US" sz="3200" b="1" dirty="0"/>
              <a:t> </a:t>
            </a:r>
            <a:r>
              <a:rPr lang="en-US" sz="3200" b="1" dirty="0" err="1"/>
              <a:t>nhận</a:t>
            </a:r>
            <a:r>
              <a:rPr lang="en-US" sz="3200" b="1" dirty="0"/>
              <a:t/>
            </a:r>
            <a:br>
              <a:rPr lang="en-US" sz="3200" b="1" dirty="0"/>
            </a:br>
            <a:endParaRPr lang="en-US" sz="3200" b="1" dirty="0"/>
          </a:p>
        </p:txBody>
      </p:sp>
      <p:sp>
        <p:nvSpPr>
          <p:cNvPr id="3" name="Content Placeholder 2"/>
          <p:cNvSpPr>
            <a:spLocks noGrp="1"/>
          </p:cNvSpPr>
          <p:nvPr>
            <p:ph idx="1"/>
          </p:nvPr>
        </p:nvSpPr>
        <p:spPr/>
        <p:txBody>
          <a:bodyPr/>
          <a:lstStyle/>
          <a:p>
            <a:pPr algn="just"/>
            <a:r>
              <a:rPr lang="en-US" dirty="0" err="1"/>
              <a:t>Tỷ</a:t>
            </a:r>
            <a:r>
              <a:rPr lang="en-US" dirty="0"/>
              <a:t> </a:t>
            </a:r>
            <a:r>
              <a:rPr lang="en-US" dirty="0" err="1"/>
              <a:t>lệ</a:t>
            </a:r>
            <a:r>
              <a:rPr lang="en-US" dirty="0"/>
              <a:t> </a:t>
            </a:r>
            <a:r>
              <a:rPr lang="en-US" dirty="0" err="1"/>
              <a:t>vụ</a:t>
            </a:r>
            <a:r>
              <a:rPr lang="en-US" dirty="0"/>
              <a:t>, </a:t>
            </a:r>
            <a:r>
              <a:rPr lang="en-US" dirty="0" err="1"/>
              <a:t>việc</a:t>
            </a:r>
            <a:r>
              <a:rPr lang="en-US" dirty="0"/>
              <a:t> </a:t>
            </a:r>
            <a:r>
              <a:rPr lang="en-US" dirty="0" err="1"/>
              <a:t>hòa</a:t>
            </a:r>
            <a:r>
              <a:rPr lang="en-US" dirty="0"/>
              <a:t> </a:t>
            </a:r>
            <a:r>
              <a:rPr lang="en-US" dirty="0" err="1"/>
              <a:t>giải</a:t>
            </a:r>
            <a:r>
              <a:rPr lang="en-US" dirty="0"/>
              <a:t> </a:t>
            </a:r>
            <a:r>
              <a:rPr lang="en-US" dirty="0" err="1"/>
              <a:t>thành</a:t>
            </a:r>
            <a:r>
              <a:rPr lang="en-US" dirty="0"/>
              <a:t> </a:t>
            </a:r>
            <a:r>
              <a:rPr lang="en-US" dirty="0" err="1"/>
              <a:t>đạt</a:t>
            </a:r>
            <a:r>
              <a:rPr lang="en-US" dirty="0"/>
              <a:t> </a:t>
            </a:r>
            <a:r>
              <a:rPr lang="en-US" dirty="0" err="1"/>
              <a:t>từ</a:t>
            </a:r>
            <a:r>
              <a:rPr lang="en-US" dirty="0"/>
              <a:t> 90% </a:t>
            </a:r>
            <a:r>
              <a:rPr lang="en-US" dirty="0" err="1"/>
              <a:t>trở</a:t>
            </a:r>
            <a:r>
              <a:rPr lang="en-US" dirty="0"/>
              <a:t> </a:t>
            </a:r>
            <a:r>
              <a:rPr lang="en-US" dirty="0" err="1"/>
              <a:t>lên</a:t>
            </a:r>
            <a:r>
              <a:rPr lang="en-US" dirty="0"/>
              <a:t>.</a:t>
            </a:r>
          </a:p>
          <a:p>
            <a:pPr marL="0" indent="0" algn="just">
              <a:buNone/>
            </a:pPr>
            <a:r>
              <a:rPr lang="en-US" dirty="0"/>
              <a:t> </a:t>
            </a:r>
            <a:r>
              <a:rPr lang="en-US" dirty="0" smtClean="0"/>
              <a:t>   </a:t>
            </a:r>
            <a:r>
              <a:rPr lang="en-US" dirty="0" err="1" smtClean="0"/>
              <a:t>Cách</a:t>
            </a:r>
            <a:r>
              <a:rPr lang="en-US" dirty="0" smtClean="0"/>
              <a:t> </a:t>
            </a:r>
            <a:r>
              <a:rPr lang="en-US" dirty="0" err="1"/>
              <a:t>tính</a:t>
            </a:r>
            <a:r>
              <a:rPr lang="en-US" dirty="0"/>
              <a:t> </a:t>
            </a:r>
            <a:r>
              <a:rPr lang="en-US" dirty="0" err="1"/>
              <a:t>tỷ</a:t>
            </a:r>
            <a:r>
              <a:rPr lang="en-US" dirty="0"/>
              <a:t> </a:t>
            </a:r>
            <a:r>
              <a:rPr lang="en-US" dirty="0" err="1"/>
              <a:t>lệ</a:t>
            </a:r>
            <a:r>
              <a:rPr lang="en-US" dirty="0"/>
              <a:t> %: </a:t>
            </a:r>
            <a:r>
              <a:rPr lang="en-US" dirty="0" err="1"/>
              <a:t>Tỷ</a:t>
            </a:r>
            <a:r>
              <a:rPr lang="en-US" dirty="0"/>
              <a:t> </a:t>
            </a:r>
            <a:r>
              <a:rPr lang="en-US" dirty="0" err="1"/>
              <a:t>lệ</a:t>
            </a:r>
            <a:r>
              <a:rPr lang="en-US" dirty="0"/>
              <a:t> % = (</a:t>
            </a:r>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hòa</a:t>
            </a:r>
            <a:r>
              <a:rPr lang="en-US" dirty="0"/>
              <a:t> </a:t>
            </a:r>
            <a:r>
              <a:rPr lang="en-US" dirty="0" err="1"/>
              <a:t>giải</a:t>
            </a:r>
            <a:r>
              <a:rPr lang="en-US" dirty="0"/>
              <a:t> </a:t>
            </a:r>
            <a:r>
              <a:rPr lang="en-US" dirty="0" err="1"/>
              <a:t>thành</a:t>
            </a:r>
            <a:r>
              <a:rPr lang="en-US" dirty="0"/>
              <a:t>/</a:t>
            </a:r>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đã</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hòa</a:t>
            </a:r>
            <a:r>
              <a:rPr lang="en-US" dirty="0"/>
              <a:t> </a:t>
            </a:r>
            <a:r>
              <a:rPr lang="en-US" dirty="0" err="1"/>
              <a:t>giải</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x 100.</a:t>
            </a:r>
          </a:p>
          <a:p>
            <a:pPr algn="just"/>
            <a:r>
              <a:rPr lang="en-US" dirty="0" smtClean="0"/>
              <a:t>100</a:t>
            </a:r>
            <a:r>
              <a:rPr lang="en-US" dirty="0"/>
              <a:t>% </a:t>
            </a:r>
            <a:r>
              <a:rPr lang="en-US" dirty="0" err="1"/>
              <a:t>tổ</a:t>
            </a:r>
            <a:r>
              <a:rPr lang="en-US" dirty="0"/>
              <a:t> </a:t>
            </a:r>
            <a:r>
              <a:rPr lang="en-US" dirty="0" err="1"/>
              <a:t>hòa</a:t>
            </a:r>
            <a:r>
              <a:rPr lang="en-US" dirty="0"/>
              <a:t> </a:t>
            </a:r>
            <a:r>
              <a:rPr lang="en-US" dirty="0" err="1"/>
              <a:t>giải</a:t>
            </a:r>
            <a:r>
              <a:rPr lang="en-US" dirty="0"/>
              <a:t> </a:t>
            </a:r>
            <a:r>
              <a:rPr lang="en-US" dirty="0" err="1"/>
              <a:t>của</a:t>
            </a:r>
            <a:r>
              <a:rPr lang="en-US" dirty="0"/>
              <a:t> </a:t>
            </a:r>
            <a:r>
              <a:rPr lang="en-US" dirty="0" err="1"/>
              <a:t>xã</a:t>
            </a:r>
            <a:r>
              <a:rPr lang="en-US" dirty="0"/>
              <a:t> </a:t>
            </a:r>
            <a:r>
              <a:rPr lang="en-US" dirty="0" err="1"/>
              <a:t>được</a:t>
            </a:r>
            <a:r>
              <a:rPr lang="en-US" dirty="0"/>
              <a:t> </a:t>
            </a:r>
            <a:r>
              <a:rPr lang="en-US" dirty="0" err="1"/>
              <a:t>hỗ</a:t>
            </a:r>
            <a:r>
              <a:rPr lang="en-US" dirty="0"/>
              <a:t> </a:t>
            </a:r>
            <a:r>
              <a:rPr lang="en-US" dirty="0" err="1"/>
              <a:t>trợ</a:t>
            </a:r>
            <a:r>
              <a:rPr lang="en-US" dirty="0"/>
              <a:t> </a:t>
            </a:r>
            <a:r>
              <a:rPr lang="en-US" dirty="0" err="1"/>
              <a:t>kinh</a:t>
            </a:r>
            <a:r>
              <a:rPr lang="en-US" dirty="0"/>
              <a:t> </a:t>
            </a:r>
            <a:r>
              <a:rPr lang="en-US" dirty="0" err="1"/>
              <a:t>phí</a:t>
            </a:r>
            <a:r>
              <a:rPr lang="en-US" dirty="0"/>
              <a:t> </a:t>
            </a:r>
            <a:r>
              <a:rPr lang="en-US" dirty="0" err="1"/>
              <a:t>triển</a:t>
            </a:r>
            <a:r>
              <a:rPr lang="en-US" dirty="0"/>
              <a:t> </a:t>
            </a:r>
            <a:r>
              <a:rPr lang="en-US" dirty="0" err="1"/>
              <a:t>khai</a:t>
            </a:r>
            <a:r>
              <a:rPr lang="en-US" dirty="0"/>
              <a:t> </a:t>
            </a:r>
            <a:r>
              <a:rPr lang="en-US" dirty="0" err="1"/>
              <a:t>hoạt</a:t>
            </a:r>
            <a:r>
              <a:rPr lang="en-US" dirty="0"/>
              <a:t> </a:t>
            </a:r>
            <a:r>
              <a:rPr lang="en-US" dirty="0" err="1"/>
              <a:t>động</a:t>
            </a:r>
            <a:r>
              <a:rPr lang="en-US" dirty="0"/>
              <a:t> </a:t>
            </a:r>
            <a:r>
              <a:rPr lang="en-US" dirty="0" err="1"/>
              <a:t>của</a:t>
            </a:r>
            <a:r>
              <a:rPr lang="en-US" dirty="0"/>
              <a:t> </a:t>
            </a:r>
            <a:r>
              <a:rPr lang="en-US" dirty="0" err="1"/>
              <a:t>tổ</a:t>
            </a:r>
            <a:r>
              <a:rPr lang="en-US" dirty="0"/>
              <a:t> </a:t>
            </a:r>
            <a:r>
              <a:rPr lang="en-US" dirty="0" err="1"/>
              <a:t>hòa</a:t>
            </a:r>
            <a:r>
              <a:rPr lang="en-US" dirty="0"/>
              <a:t> </a:t>
            </a:r>
            <a:r>
              <a:rPr lang="en-US" dirty="0" err="1"/>
              <a:t>giải</a:t>
            </a:r>
            <a:r>
              <a:rPr lang="en-US" dirty="0"/>
              <a:t> </a:t>
            </a:r>
            <a:r>
              <a:rPr lang="en-US" dirty="0" err="1"/>
              <a:t>và</a:t>
            </a:r>
            <a:r>
              <a:rPr lang="en-US" dirty="0"/>
              <a:t> </a:t>
            </a:r>
            <a:r>
              <a:rPr lang="en-US" dirty="0" err="1"/>
              <a:t>thù</a:t>
            </a:r>
            <a:r>
              <a:rPr lang="en-US" dirty="0"/>
              <a:t> </a:t>
            </a:r>
            <a:r>
              <a:rPr lang="en-US" dirty="0" err="1"/>
              <a:t>lao</a:t>
            </a:r>
            <a:r>
              <a:rPr lang="en-US" dirty="0"/>
              <a:t> </a:t>
            </a:r>
            <a:r>
              <a:rPr lang="en-US" dirty="0" err="1"/>
              <a:t>cho</a:t>
            </a:r>
            <a:r>
              <a:rPr lang="en-US" dirty="0"/>
              <a:t> </a:t>
            </a:r>
            <a:r>
              <a:rPr lang="en-US" dirty="0" err="1"/>
              <a:t>hòa</a:t>
            </a:r>
            <a:r>
              <a:rPr lang="en-US" dirty="0"/>
              <a:t> </a:t>
            </a:r>
            <a:r>
              <a:rPr lang="en-US" dirty="0" err="1"/>
              <a:t>giải</a:t>
            </a:r>
            <a:r>
              <a:rPr lang="en-US" dirty="0"/>
              <a:t> </a:t>
            </a:r>
            <a:r>
              <a:rPr lang="en-US" dirty="0" err="1"/>
              <a:t>viên</a:t>
            </a:r>
            <a:r>
              <a:rPr lang="en-US" dirty="0"/>
              <a:t> </a:t>
            </a:r>
            <a:r>
              <a:rPr lang="en-US" dirty="0" err="1"/>
              <a:t>đúng</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endParaRPr lang="en-US" dirty="0"/>
          </a:p>
        </p:txBody>
      </p:sp>
    </p:spTree>
    <p:extLst>
      <p:ext uri="{BB962C8B-B14F-4D97-AF65-F5344CB8AC3E}">
        <p14:creationId xmlns:p14="http://schemas.microsoft.com/office/powerpoint/2010/main" val="28594903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a:t>16.2. </a:t>
            </a:r>
            <a:r>
              <a:rPr lang="en-US" b="1" dirty="0" err="1"/>
              <a:t>Tỷ</a:t>
            </a:r>
            <a:r>
              <a:rPr lang="en-US" b="1" dirty="0"/>
              <a:t> </a:t>
            </a:r>
            <a:r>
              <a:rPr lang="en-US" b="1" dirty="0" err="1"/>
              <a:t>lệ</a:t>
            </a:r>
            <a:r>
              <a:rPr lang="en-US" b="1" dirty="0"/>
              <a:t> </a:t>
            </a:r>
            <a:r>
              <a:rPr lang="en-US" b="1" dirty="0" err="1"/>
              <a:t>mâu</a:t>
            </a:r>
            <a:r>
              <a:rPr lang="en-US" b="1" dirty="0"/>
              <a:t> </a:t>
            </a:r>
            <a:r>
              <a:rPr lang="en-US" b="1" dirty="0" err="1"/>
              <a:t>thuẫn</a:t>
            </a:r>
            <a:r>
              <a:rPr lang="en-US" b="1" dirty="0"/>
              <a:t>, </a:t>
            </a:r>
            <a:r>
              <a:rPr lang="en-US" b="1" dirty="0" err="1"/>
              <a:t>tranh</a:t>
            </a:r>
            <a:r>
              <a:rPr lang="en-US" b="1" dirty="0"/>
              <a:t> </a:t>
            </a:r>
            <a:r>
              <a:rPr lang="en-US" b="1" dirty="0" err="1"/>
              <a:t>chấp</a:t>
            </a:r>
            <a:r>
              <a:rPr lang="en-US" b="1" dirty="0"/>
              <a:t>, vi </a:t>
            </a:r>
            <a:r>
              <a:rPr lang="en-US" b="1" dirty="0" err="1"/>
              <a:t>phạm</a:t>
            </a:r>
            <a:r>
              <a:rPr lang="en-US" b="1" dirty="0"/>
              <a:t> </a:t>
            </a:r>
            <a:r>
              <a:rPr lang="en-US" b="1" dirty="0" err="1"/>
              <a:t>thuộc</a:t>
            </a:r>
            <a:r>
              <a:rPr lang="en-US" b="1" dirty="0"/>
              <a:t> </a:t>
            </a:r>
            <a:r>
              <a:rPr lang="en-US" b="1" dirty="0" err="1"/>
              <a:t>phạm</a:t>
            </a:r>
            <a:r>
              <a:rPr lang="en-US" b="1" dirty="0"/>
              <a:t> vi </a:t>
            </a:r>
            <a:r>
              <a:rPr lang="en-US" b="1" dirty="0" err="1"/>
              <a:t>hòa</a:t>
            </a:r>
            <a:r>
              <a:rPr lang="en-US" b="1" dirty="0"/>
              <a:t> </a:t>
            </a:r>
            <a:r>
              <a:rPr lang="en-US" b="1" dirty="0" err="1"/>
              <a:t>giải</a:t>
            </a:r>
            <a:r>
              <a:rPr lang="en-US" b="1" dirty="0"/>
              <a:t> </a:t>
            </a:r>
            <a:r>
              <a:rPr lang="en-US" b="1" dirty="0" err="1"/>
              <a:t>được</a:t>
            </a:r>
            <a:r>
              <a:rPr lang="en-US" b="1" dirty="0"/>
              <a:t> </a:t>
            </a:r>
            <a:r>
              <a:rPr lang="en-US" b="1" dirty="0" err="1"/>
              <a:t>hòa</a:t>
            </a:r>
            <a:r>
              <a:rPr lang="en-US" b="1" dirty="0"/>
              <a:t> </a:t>
            </a:r>
            <a:r>
              <a:rPr lang="en-US" b="1" dirty="0" err="1"/>
              <a:t>giải</a:t>
            </a:r>
            <a:r>
              <a:rPr lang="en-US" b="1" dirty="0"/>
              <a:t> </a:t>
            </a:r>
            <a:r>
              <a:rPr lang="en-US" b="1" dirty="0" err="1"/>
              <a:t>thành</a:t>
            </a:r>
            <a:r>
              <a:rPr lang="en-US" b="1" dirty="0"/>
              <a:t>: </a:t>
            </a:r>
            <a:endParaRPr lang="en-US" b="1" dirty="0" smtClean="0"/>
          </a:p>
          <a:p>
            <a:pPr algn="just"/>
            <a:r>
              <a:rPr lang="en-US" dirty="0" err="1" smtClean="0"/>
              <a:t>Đạt</a:t>
            </a:r>
            <a:r>
              <a:rPr lang="en-US" dirty="0" smtClean="0"/>
              <a:t> </a:t>
            </a:r>
            <a:r>
              <a:rPr lang="en-US" dirty="0" err="1"/>
              <a:t>từ</a:t>
            </a:r>
            <a:r>
              <a:rPr lang="en-US" dirty="0"/>
              <a:t> 90% </a:t>
            </a:r>
            <a:r>
              <a:rPr lang="en-US" dirty="0" err="1"/>
              <a:t>trở</a:t>
            </a:r>
            <a:r>
              <a:rPr lang="en-US" dirty="0"/>
              <a:t> </a:t>
            </a:r>
            <a:r>
              <a:rPr lang="en-US" dirty="0" err="1"/>
              <a:t>lên</a:t>
            </a:r>
            <a:r>
              <a:rPr lang="en-US" dirty="0"/>
              <a:t>.</a:t>
            </a:r>
          </a:p>
          <a:p>
            <a:pPr algn="just"/>
            <a:r>
              <a:rPr lang="en-US" dirty="0"/>
              <a:t>- </a:t>
            </a:r>
            <a:r>
              <a:rPr lang="en-US" b="1" dirty="0" err="1"/>
              <a:t>Phạm</a:t>
            </a:r>
            <a:r>
              <a:rPr lang="en-US" b="1" dirty="0"/>
              <a:t> vi </a:t>
            </a:r>
            <a:r>
              <a:rPr lang="en-US" b="1" dirty="0" err="1"/>
              <a:t>hòa</a:t>
            </a:r>
            <a:r>
              <a:rPr lang="en-US" b="1" dirty="0"/>
              <a:t> </a:t>
            </a:r>
            <a:r>
              <a:rPr lang="en-US" b="1" dirty="0" err="1"/>
              <a:t>giải</a:t>
            </a:r>
            <a:r>
              <a:rPr lang="en-US" b="1" dirty="0"/>
              <a:t>: </a:t>
            </a:r>
            <a:r>
              <a:rPr lang="en-US" dirty="0" err="1"/>
              <a:t>là</a:t>
            </a:r>
            <a:r>
              <a:rPr lang="en-US" dirty="0"/>
              <a:t> </a:t>
            </a:r>
            <a:r>
              <a:rPr lang="en-US" dirty="0" err="1"/>
              <a:t>các</a:t>
            </a:r>
            <a:r>
              <a:rPr lang="en-US" dirty="0"/>
              <a:t> </a:t>
            </a:r>
            <a:r>
              <a:rPr lang="en-US" dirty="0" err="1"/>
              <a:t>vụ</a:t>
            </a:r>
            <a:r>
              <a:rPr lang="en-US" dirty="0"/>
              <a:t> </a:t>
            </a:r>
            <a:r>
              <a:rPr lang="en-US" dirty="0" err="1"/>
              <a:t>việc</a:t>
            </a:r>
            <a:r>
              <a:rPr lang="en-US" dirty="0"/>
              <a:t> </a:t>
            </a:r>
            <a:r>
              <a:rPr lang="en-US" dirty="0" err="1"/>
              <a:t>mâu</a:t>
            </a:r>
            <a:r>
              <a:rPr lang="en-US" dirty="0"/>
              <a:t> </a:t>
            </a:r>
            <a:r>
              <a:rPr lang="en-US" dirty="0" err="1"/>
              <a:t>thuẫn</a:t>
            </a:r>
            <a:r>
              <a:rPr lang="en-US" dirty="0"/>
              <a:t>, </a:t>
            </a:r>
            <a:r>
              <a:rPr lang="en-US" dirty="0" err="1"/>
              <a:t>tranh</a:t>
            </a:r>
            <a:r>
              <a:rPr lang="en-US" dirty="0"/>
              <a:t> </a:t>
            </a:r>
            <a:r>
              <a:rPr lang="en-US" dirty="0" err="1"/>
              <a:t>chấp</a:t>
            </a:r>
            <a:r>
              <a:rPr lang="en-US" dirty="0"/>
              <a:t>, vi </a:t>
            </a:r>
            <a:r>
              <a:rPr lang="en-US" dirty="0" err="1"/>
              <a:t>phạm</a:t>
            </a:r>
            <a:r>
              <a:rPr lang="en-US" dirty="0"/>
              <a:t> </a:t>
            </a:r>
            <a:r>
              <a:rPr lang="en-US" dirty="0" err="1"/>
              <a:t>pháp</a:t>
            </a:r>
            <a:r>
              <a:rPr lang="en-US" dirty="0"/>
              <a:t> </a:t>
            </a:r>
            <a:r>
              <a:rPr lang="en-US" dirty="0" err="1"/>
              <a:t>luật</a:t>
            </a:r>
            <a:r>
              <a:rPr lang="en-US" dirty="0"/>
              <a:t> </a:t>
            </a:r>
            <a:r>
              <a:rPr lang="en-US" dirty="0" err="1"/>
              <a:t>thuộc</a:t>
            </a:r>
            <a:r>
              <a:rPr lang="en-US" dirty="0"/>
              <a:t> </a:t>
            </a:r>
            <a:r>
              <a:rPr lang="en-US" dirty="0" err="1"/>
              <a:t>phạm</a:t>
            </a:r>
            <a:r>
              <a:rPr lang="en-US" dirty="0"/>
              <a:t> vi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Điều</a:t>
            </a:r>
            <a:r>
              <a:rPr lang="en-US" dirty="0"/>
              <a:t> 3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a:t>
            </a:r>
            <a:r>
              <a:rPr lang="en-US" dirty="0" err="1"/>
              <a:t>năm</a:t>
            </a:r>
            <a:r>
              <a:rPr lang="en-US" dirty="0"/>
              <a:t> 2013, </a:t>
            </a:r>
            <a:r>
              <a:rPr lang="en-US" dirty="0" err="1"/>
              <a:t>Điều</a:t>
            </a:r>
            <a:r>
              <a:rPr lang="en-US" dirty="0"/>
              <a:t> 5 </a:t>
            </a:r>
            <a:r>
              <a:rPr lang="en-US" dirty="0" err="1"/>
              <a:t>Nghị</a:t>
            </a:r>
            <a:r>
              <a:rPr lang="en-US" dirty="0"/>
              <a:t> </a:t>
            </a:r>
            <a:r>
              <a:rPr lang="en-US" dirty="0" err="1"/>
              <a:t>định</a:t>
            </a:r>
            <a:r>
              <a:rPr lang="en-US" dirty="0"/>
              <a:t> </a:t>
            </a:r>
            <a:r>
              <a:rPr lang="en-US" dirty="0" err="1"/>
              <a:t>số</a:t>
            </a:r>
            <a:r>
              <a:rPr lang="en-US" dirty="0"/>
              <a:t> 15/2014/NĐ-CP </a:t>
            </a:r>
            <a:r>
              <a:rPr lang="en-US" dirty="0" err="1"/>
              <a:t>ngày</a:t>
            </a:r>
            <a:r>
              <a:rPr lang="en-US" dirty="0"/>
              <a:t> 27/2/2014 </a:t>
            </a:r>
            <a:r>
              <a:rPr lang="en-US" dirty="0" err="1"/>
              <a:t>quy</a:t>
            </a:r>
            <a:r>
              <a:rPr lang="en-US" dirty="0"/>
              <a:t> </a:t>
            </a:r>
            <a:r>
              <a:rPr lang="en-US" dirty="0" err="1"/>
              <a:t>định</a:t>
            </a:r>
            <a:r>
              <a:rPr lang="en-US" dirty="0"/>
              <a:t> chi </a:t>
            </a:r>
            <a:r>
              <a:rPr lang="en-US" dirty="0" err="1"/>
              <a:t>tiết</a:t>
            </a:r>
            <a:r>
              <a:rPr lang="en-US" dirty="0"/>
              <a:t> </a:t>
            </a:r>
            <a:r>
              <a:rPr lang="en-US" dirty="0" err="1"/>
              <a:t>một</a:t>
            </a:r>
            <a:r>
              <a:rPr lang="en-US" dirty="0"/>
              <a:t> </a:t>
            </a:r>
            <a:r>
              <a:rPr lang="en-US" dirty="0" err="1"/>
              <a:t>số</a:t>
            </a:r>
            <a:r>
              <a:rPr lang="en-US" dirty="0"/>
              <a:t> </a:t>
            </a:r>
            <a:r>
              <a:rPr lang="en-US" dirty="0" err="1"/>
              <a:t>điều</a:t>
            </a:r>
            <a:r>
              <a:rPr lang="en-US" dirty="0"/>
              <a:t> </a:t>
            </a:r>
            <a:r>
              <a:rPr lang="en-US" dirty="0" err="1"/>
              <a:t>và</a:t>
            </a:r>
            <a:r>
              <a:rPr lang="en-US" dirty="0"/>
              <a:t> </a:t>
            </a:r>
            <a:r>
              <a:rPr lang="en-US" dirty="0" err="1"/>
              <a:t>biện</a:t>
            </a:r>
            <a:r>
              <a:rPr lang="en-US" dirty="0"/>
              <a:t> </a:t>
            </a:r>
            <a:r>
              <a:rPr lang="en-US" dirty="0" err="1"/>
              <a:t>pháp</a:t>
            </a:r>
            <a:r>
              <a:rPr lang="en-US" dirty="0"/>
              <a:t> </a:t>
            </a:r>
            <a:r>
              <a:rPr lang="en-US" dirty="0" err="1"/>
              <a:t>thi</a:t>
            </a:r>
            <a:r>
              <a:rPr lang="en-US" dirty="0"/>
              <a:t> </a:t>
            </a:r>
            <a:r>
              <a:rPr lang="en-US" dirty="0" err="1"/>
              <a:t>hành</a:t>
            </a:r>
            <a:r>
              <a:rPr lang="en-US" dirty="0"/>
              <a:t>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a:t>
            </a:r>
          </a:p>
          <a:p>
            <a:endParaRPr lang="en-US" dirty="0"/>
          </a:p>
        </p:txBody>
      </p:sp>
    </p:spTree>
    <p:extLst>
      <p:ext uri="{BB962C8B-B14F-4D97-AF65-F5344CB8AC3E}">
        <p14:creationId xmlns:p14="http://schemas.microsoft.com/office/powerpoint/2010/main" val="2125195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Điều</a:t>
            </a:r>
            <a:r>
              <a:rPr lang="en-US" dirty="0"/>
              <a:t> 3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endParaRPr lang="en-US" dirty="0"/>
          </a:p>
        </p:txBody>
      </p:sp>
      <p:sp>
        <p:nvSpPr>
          <p:cNvPr id="3" name="Content Placeholder 2"/>
          <p:cNvSpPr>
            <a:spLocks noGrp="1"/>
          </p:cNvSpPr>
          <p:nvPr>
            <p:ph idx="1"/>
          </p:nvPr>
        </p:nvSpPr>
        <p:spPr/>
        <p:txBody>
          <a:bodyPr>
            <a:normAutofit fontScale="85000" lnSpcReduction="10000"/>
          </a:bodyPr>
          <a:lstStyle/>
          <a:p>
            <a:pPr algn="just"/>
            <a:r>
              <a:rPr lang="vi-VN" dirty="0"/>
              <a:t>Việc hòa giải ở cơ sở được tiến hành đối với các mâu thuẫn, tranh chấp, vi phạm pháp luật, trừ các trường hợp sau đây:</a:t>
            </a:r>
          </a:p>
          <a:p>
            <a:pPr algn="just"/>
            <a:r>
              <a:rPr lang="vi-VN" dirty="0"/>
              <a:t>a) Mâu thuẫn, tranh chấp xâm phạm lợi ích của Nhà nước, lợi ích công cộng;</a:t>
            </a:r>
          </a:p>
          <a:p>
            <a:pPr algn="just"/>
            <a:r>
              <a:rPr lang="vi-VN" dirty="0"/>
              <a:t>b) Vi phạm pháp luật về hôn nhân và gia đình, giao dịch dân sự mà theo quy định của pháp luật tố tụng dân sự không được hòa giải;</a:t>
            </a:r>
          </a:p>
          <a:p>
            <a:pPr algn="just"/>
            <a:r>
              <a:rPr lang="vi-VN" dirty="0"/>
              <a:t>c) Vi phạm pháp luật mà theo quy định phải bị truy cứu trách nhiệm hình sự hoặc bị xử lý vi phạm hành chính;</a:t>
            </a:r>
          </a:p>
          <a:p>
            <a:pPr algn="just"/>
            <a:r>
              <a:rPr lang="vi-VN" dirty="0"/>
              <a:t>d) Mâu thuẫn, tranh chấp khác không được hòa giải ở cơ sở theo quy định pháp luật</a:t>
            </a:r>
            <a:r>
              <a:rPr lang="en-US" dirty="0"/>
              <a:t> (</a:t>
            </a:r>
            <a:r>
              <a:rPr lang="vi-VN" dirty="0"/>
              <a:t>Hòa giải tranh chấp về thương mại được thực hiện theo quy định của Luật thương mại và các văn bản hướng dẫn thi hành;</a:t>
            </a:r>
            <a:r>
              <a:rPr lang="en-US" dirty="0"/>
              <a:t> </a:t>
            </a:r>
            <a:r>
              <a:rPr lang="vi-VN" dirty="0"/>
              <a:t>Hòa giải tranh chấp về lao động được thực hiện theo quy định của Bộ luật lao động và các văn bản hướng dẫn thi hành</a:t>
            </a:r>
            <a:r>
              <a:rPr lang="en-US" dirty="0"/>
              <a:t>).</a:t>
            </a:r>
            <a:endParaRPr lang="vi-VN" dirty="0"/>
          </a:p>
          <a:p>
            <a:pPr algn="just"/>
            <a:endParaRPr lang="vi-VN" dirty="0"/>
          </a:p>
          <a:p>
            <a:pPr algn="just"/>
            <a:endParaRPr lang="en-US" dirty="0"/>
          </a:p>
        </p:txBody>
      </p:sp>
    </p:spTree>
    <p:extLst>
      <p:ext uri="{BB962C8B-B14F-4D97-AF65-F5344CB8AC3E}">
        <p14:creationId xmlns:p14="http://schemas.microsoft.com/office/powerpoint/2010/main" val="40047934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a:t>Điều</a:t>
            </a:r>
            <a:r>
              <a:rPr lang="en-US" sz="4400" dirty="0"/>
              <a:t> 5 </a:t>
            </a:r>
            <a:r>
              <a:rPr lang="en-US" sz="4400" dirty="0" err="1"/>
              <a:t>Nghị</a:t>
            </a:r>
            <a:r>
              <a:rPr lang="en-US" sz="4400" dirty="0"/>
              <a:t> </a:t>
            </a:r>
            <a:r>
              <a:rPr lang="en-US" sz="4400" dirty="0" err="1"/>
              <a:t>định</a:t>
            </a:r>
            <a:r>
              <a:rPr lang="en-US" sz="4400" dirty="0"/>
              <a:t> </a:t>
            </a:r>
            <a:r>
              <a:rPr lang="en-US" sz="4400" dirty="0" err="1"/>
              <a:t>số</a:t>
            </a:r>
            <a:r>
              <a:rPr lang="en-US" sz="4400" dirty="0"/>
              <a:t> 15/2014/NĐ-CP</a:t>
            </a:r>
          </a:p>
        </p:txBody>
      </p:sp>
      <p:sp>
        <p:nvSpPr>
          <p:cNvPr id="3" name="Content Placeholder 2"/>
          <p:cNvSpPr>
            <a:spLocks noGrp="1"/>
          </p:cNvSpPr>
          <p:nvPr>
            <p:ph idx="1"/>
          </p:nvPr>
        </p:nvSpPr>
        <p:spPr/>
        <p:txBody>
          <a:bodyPr>
            <a:normAutofit fontScale="77500" lnSpcReduction="20000"/>
          </a:bodyPr>
          <a:lstStyle/>
          <a:p>
            <a:pPr algn="just"/>
            <a:r>
              <a:rPr lang="vi-VN" dirty="0"/>
              <a:t>Hòa giải ở cơ sở được tiến hành đối với các mâu thuẫn, tranh chấp, vi phạm pháp luật sau đây:</a:t>
            </a:r>
          </a:p>
          <a:p>
            <a:pPr algn="just"/>
            <a:r>
              <a:rPr lang="vi-VN" dirty="0"/>
              <a:t>a) Mâu thuẫn giữa các bên (do khác nhau về quan niệm sống, lối sống, tính tình không hợp hoặc mâu thuẫn trong việc sử dụng lối đi qua nhà, lối đi chung, sử dụng điện, nước sinh hoạt, công trình phụ, giờ giấc sinh hoạt, gây mất vệ sinh chung hoặc các lý do khác);</a:t>
            </a:r>
          </a:p>
          <a:p>
            <a:pPr algn="just"/>
            <a:r>
              <a:rPr lang="vi-VN" dirty="0"/>
              <a:t>b) Tranh chấp phát sinh từ quan hệ dân sự như tranh chấp về quyền sở hữu, nghĩa vụ dân sự, hợp đồng dân sự, thừa kế, quyền sử dụng đất;</a:t>
            </a:r>
          </a:p>
          <a:p>
            <a:pPr algn="just"/>
            <a:r>
              <a:rPr lang="vi-VN" dirty="0"/>
              <a:t>c) Tranh chấp phát sinh từ quan hệ hôn nhân và gia đình như tranh chấp phát sinh từ quan hệ giữa vợ, chồng; quan hệ giữa cha mẹ và con; quan hệ giữa ông bà nội, ông bà ngoại và cháu, giữa anh, chị, em và giữa các thành viên khác trong gia đình; cấp dưỡng; xác định cha, mẹ, con; nuôi con nuôi; ly hôn;</a:t>
            </a:r>
          </a:p>
          <a:p>
            <a:pPr algn="just"/>
            <a:r>
              <a:rPr lang="vi-VN" dirty="0"/>
              <a:t>d) Vi phạm pháp luật mà theo quy định của pháp luật những việc vi phạm đó chưa đến mức bị truy cứu trách nhiệm hình sự, xử lý vi phạm hành chính;</a:t>
            </a:r>
          </a:p>
          <a:p>
            <a:pPr algn="just"/>
            <a:endParaRPr lang="en-US" dirty="0"/>
          </a:p>
        </p:txBody>
      </p:sp>
    </p:spTree>
    <p:extLst>
      <p:ext uri="{BB962C8B-B14F-4D97-AF65-F5344CB8AC3E}">
        <p14:creationId xmlns:p14="http://schemas.microsoft.com/office/powerpoint/2010/main" val="250872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đích</a:t>
            </a:r>
            <a:r>
              <a:rPr lang="en-US" dirty="0"/>
              <a:t>, ý </a:t>
            </a:r>
            <a:r>
              <a:rPr lang="en-US" dirty="0" err="1"/>
              <a:t>nghĩa</a:t>
            </a:r>
            <a:endParaRPr lang="en-US" dirty="0"/>
          </a:p>
        </p:txBody>
      </p:sp>
      <p:sp>
        <p:nvSpPr>
          <p:cNvPr id="3" name="Content Placeholder 2"/>
          <p:cNvSpPr>
            <a:spLocks noGrp="1"/>
          </p:cNvSpPr>
          <p:nvPr>
            <p:ph idx="1"/>
          </p:nvPr>
        </p:nvSpPr>
        <p:spPr/>
        <p:txBody>
          <a:bodyPr/>
          <a:lstStyle/>
          <a:p>
            <a:pPr algn="just"/>
            <a:r>
              <a:rPr lang="en-US" dirty="0" err="1"/>
              <a:t>Đánh</a:t>
            </a:r>
            <a:r>
              <a:rPr lang="en-US" dirty="0"/>
              <a:t> </a:t>
            </a:r>
            <a:r>
              <a:rPr lang="en-US" dirty="0" err="1"/>
              <a:t>giá</a:t>
            </a:r>
            <a:r>
              <a:rPr lang="en-US" dirty="0"/>
              <a:t> </a:t>
            </a:r>
            <a:r>
              <a:rPr lang="en-US" dirty="0" err="1"/>
              <a:t>mức</a:t>
            </a:r>
            <a:r>
              <a:rPr lang="en-US" dirty="0"/>
              <a:t> </a:t>
            </a:r>
            <a:r>
              <a:rPr lang="en-US" dirty="0" err="1"/>
              <a:t>độ</a:t>
            </a:r>
            <a:r>
              <a:rPr lang="en-US" dirty="0"/>
              <a:t> </a:t>
            </a:r>
            <a:r>
              <a:rPr lang="en-US" dirty="0" err="1"/>
              <a:t>hoàn</a:t>
            </a:r>
            <a:r>
              <a:rPr lang="en-US" dirty="0"/>
              <a:t> </a:t>
            </a:r>
            <a:r>
              <a:rPr lang="en-US" dirty="0" err="1"/>
              <a:t>thành</a:t>
            </a:r>
            <a:r>
              <a:rPr lang="en-US" dirty="0"/>
              <a:t> </a:t>
            </a:r>
            <a:r>
              <a:rPr lang="en-US" dirty="0" err="1"/>
              <a:t>trách</a:t>
            </a:r>
            <a:r>
              <a:rPr lang="en-US" dirty="0"/>
              <a:t> </a:t>
            </a:r>
            <a:r>
              <a:rPr lang="en-US" dirty="0" err="1"/>
              <a:t>nhiệm</a:t>
            </a:r>
            <a:r>
              <a:rPr lang="en-US" dirty="0"/>
              <a:t> </a:t>
            </a:r>
            <a:r>
              <a:rPr lang="en-US" dirty="0" err="1"/>
              <a:t>của</a:t>
            </a:r>
            <a:r>
              <a:rPr lang="en-US" dirty="0"/>
              <a:t> </a:t>
            </a:r>
            <a:r>
              <a:rPr lang="en-US" dirty="0" err="1"/>
              <a:t>chính</a:t>
            </a:r>
            <a:r>
              <a:rPr lang="en-US" dirty="0"/>
              <a:t> </a:t>
            </a:r>
            <a:r>
              <a:rPr lang="en-US" dirty="0" err="1"/>
              <a:t>quyền</a:t>
            </a:r>
            <a:r>
              <a:rPr lang="en-US" dirty="0"/>
              <a:t> </a:t>
            </a:r>
            <a:r>
              <a:rPr lang="en-US" dirty="0" err="1"/>
              <a:t>cấp</a:t>
            </a:r>
            <a:r>
              <a:rPr lang="en-US" dirty="0"/>
              <a:t> </a:t>
            </a:r>
            <a:r>
              <a:rPr lang="en-US" dirty="0" err="1"/>
              <a:t>xã</a:t>
            </a:r>
            <a:r>
              <a:rPr lang="en-US" dirty="0"/>
              <a:t> </a:t>
            </a:r>
            <a:r>
              <a:rPr lang="en-US" dirty="0" err="1"/>
              <a:t>trong</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nhiệm</a:t>
            </a:r>
            <a:r>
              <a:rPr lang="en-US" dirty="0"/>
              <a:t> </a:t>
            </a:r>
            <a:r>
              <a:rPr lang="en-US" dirty="0" err="1"/>
              <a:t>vụ</a:t>
            </a:r>
            <a:r>
              <a:rPr lang="en-US" dirty="0"/>
              <a:t> </a:t>
            </a:r>
            <a:r>
              <a:rPr lang="en-US" dirty="0" err="1"/>
              <a:t>được</a:t>
            </a:r>
            <a:r>
              <a:rPr lang="en-US" dirty="0"/>
              <a:t> </a:t>
            </a:r>
            <a:r>
              <a:rPr lang="en-US" dirty="0" err="1"/>
              <a:t>giao</a:t>
            </a:r>
            <a:endParaRPr lang="en-US" dirty="0"/>
          </a:p>
          <a:p>
            <a:pPr algn="just"/>
            <a:r>
              <a:rPr lang="en-US" dirty="0" err="1"/>
              <a:t>Tạo</a:t>
            </a:r>
            <a:r>
              <a:rPr lang="en-US" dirty="0"/>
              <a:t> </a:t>
            </a:r>
            <a:r>
              <a:rPr lang="en-US" dirty="0" err="1"/>
              <a:t>cơ</a:t>
            </a:r>
            <a:r>
              <a:rPr lang="en-US" dirty="0"/>
              <a:t> </a:t>
            </a:r>
            <a:r>
              <a:rPr lang="en-US" dirty="0" err="1"/>
              <a:t>sở</a:t>
            </a:r>
            <a:r>
              <a:rPr lang="en-US" dirty="0"/>
              <a:t> </a:t>
            </a:r>
            <a:r>
              <a:rPr lang="en-US" dirty="0" err="1"/>
              <a:t>cho</a:t>
            </a:r>
            <a:r>
              <a:rPr lang="en-US" dirty="0"/>
              <a:t> </a:t>
            </a:r>
            <a:r>
              <a:rPr lang="en-US" dirty="0" err="1"/>
              <a:t>chính</a:t>
            </a:r>
            <a:r>
              <a:rPr lang="en-US" dirty="0"/>
              <a:t> </a:t>
            </a:r>
            <a:r>
              <a:rPr lang="en-US" dirty="0" err="1"/>
              <a:t>quyền</a:t>
            </a:r>
            <a:r>
              <a:rPr lang="en-US" dirty="0"/>
              <a:t> </a:t>
            </a:r>
            <a:r>
              <a:rPr lang="en-US" dirty="0" err="1"/>
              <a:t>cấp</a:t>
            </a:r>
            <a:r>
              <a:rPr lang="en-US" dirty="0"/>
              <a:t> </a:t>
            </a:r>
            <a:r>
              <a:rPr lang="en-US" dirty="0" err="1"/>
              <a:t>xã</a:t>
            </a:r>
            <a:r>
              <a:rPr lang="en-US" dirty="0"/>
              <a:t> </a:t>
            </a:r>
            <a:r>
              <a:rPr lang="en-US" dirty="0" err="1"/>
              <a:t>triển</a:t>
            </a:r>
            <a:r>
              <a:rPr lang="en-US" dirty="0"/>
              <a:t> </a:t>
            </a:r>
            <a:r>
              <a:rPr lang="en-US" dirty="0" err="1"/>
              <a:t>khai</a:t>
            </a:r>
            <a:r>
              <a:rPr lang="en-US" dirty="0"/>
              <a:t> </a:t>
            </a:r>
            <a:r>
              <a:rPr lang="en-US" dirty="0" err="1"/>
              <a:t>các</a:t>
            </a:r>
            <a:r>
              <a:rPr lang="en-US" dirty="0"/>
              <a:t> </a:t>
            </a:r>
            <a:r>
              <a:rPr lang="en-US" dirty="0" err="1"/>
              <a:t>biện</a:t>
            </a:r>
            <a:r>
              <a:rPr lang="en-US" dirty="0"/>
              <a:t> </a:t>
            </a:r>
            <a:r>
              <a:rPr lang="en-US" dirty="0" err="1"/>
              <a:t>pháp</a:t>
            </a:r>
            <a:r>
              <a:rPr lang="en-US" dirty="0"/>
              <a:t> </a:t>
            </a:r>
            <a:r>
              <a:rPr lang="en-US" dirty="0" err="1"/>
              <a:t>khắc</a:t>
            </a:r>
            <a:r>
              <a:rPr lang="en-US" dirty="0"/>
              <a:t> </a:t>
            </a:r>
            <a:r>
              <a:rPr lang="en-US" dirty="0" err="1"/>
              <a:t>phục</a:t>
            </a:r>
            <a:r>
              <a:rPr lang="en-US" dirty="0"/>
              <a:t> </a:t>
            </a:r>
            <a:r>
              <a:rPr lang="en-US" dirty="0" err="1"/>
              <a:t>những</a:t>
            </a:r>
            <a:r>
              <a:rPr lang="en-US" dirty="0"/>
              <a:t> </a:t>
            </a:r>
            <a:r>
              <a:rPr lang="en-US" dirty="0" err="1"/>
              <a:t>hạn</a:t>
            </a:r>
            <a:r>
              <a:rPr lang="en-US" dirty="0"/>
              <a:t> </a:t>
            </a:r>
            <a:r>
              <a:rPr lang="en-US" dirty="0" err="1"/>
              <a:t>chế</a:t>
            </a:r>
            <a:r>
              <a:rPr lang="en-US" dirty="0"/>
              <a:t>, </a:t>
            </a:r>
            <a:r>
              <a:rPr lang="en-US" dirty="0" err="1"/>
              <a:t>yếu</a:t>
            </a:r>
            <a:r>
              <a:rPr lang="en-US" dirty="0"/>
              <a:t> </a:t>
            </a:r>
            <a:r>
              <a:rPr lang="en-US" dirty="0" err="1"/>
              <a:t>kém</a:t>
            </a:r>
            <a:endParaRPr lang="en-US" dirty="0"/>
          </a:p>
          <a:p>
            <a:pPr algn="just"/>
            <a:r>
              <a:rPr lang="en-US" dirty="0" err="1"/>
              <a:t>Thúc</a:t>
            </a:r>
            <a:r>
              <a:rPr lang="en-US" dirty="0"/>
              <a:t> </a:t>
            </a:r>
            <a:r>
              <a:rPr lang="en-US" dirty="0" err="1"/>
              <a:t>đẩy</a:t>
            </a:r>
            <a:r>
              <a:rPr lang="en-US" dirty="0"/>
              <a:t> </a:t>
            </a:r>
            <a:r>
              <a:rPr lang="en-US" dirty="0" err="1"/>
              <a:t>tổ</a:t>
            </a:r>
            <a:r>
              <a:rPr lang="en-US" dirty="0"/>
              <a:t> </a:t>
            </a:r>
            <a:r>
              <a:rPr lang="en-US" dirty="0" err="1"/>
              <a:t>chức</a:t>
            </a:r>
            <a:r>
              <a:rPr lang="en-US" dirty="0"/>
              <a:t> </a:t>
            </a:r>
            <a:r>
              <a:rPr lang="en-US" dirty="0" err="1"/>
              <a:t>thi</a:t>
            </a:r>
            <a:r>
              <a:rPr lang="en-US" dirty="0"/>
              <a:t> </a:t>
            </a:r>
            <a:r>
              <a:rPr lang="en-US" dirty="0" err="1"/>
              <a:t>hành</a:t>
            </a:r>
            <a:r>
              <a:rPr lang="en-US" dirty="0"/>
              <a:t> </a:t>
            </a:r>
            <a:r>
              <a:rPr lang="en-US" dirty="0" err="1"/>
              <a:t>pháp</a:t>
            </a:r>
            <a:r>
              <a:rPr lang="en-US" dirty="0"/>
              <a:t> </a:t>
            </a:r>
            <a:r>
              <a:rPr lang="en-US" dirty="0" err="1"/>
              <a:t>luật</a:t>
            </a:r>
            <a:r>
              <a:rPr lang="en-US" dirty="0"/>
              <a:t> </a:t>
            </a:r>
            <a:r>
              <a:rPr lang="en-US" dirty="0" err="1"/>
              <a:t>hiệu</a:t>
            </a:r>
            <a:r>
              <a:rPr lang="en-US" dirty="0"/>
              <a:t> </a:t>
            </a:r>
            <a:r>
              <a:rPr lang="en-US" dirty="0" err="1"/>
              <a:t>quả</a:t>
            </a:r>
            <a:r>
              <a:rPr lang="en-US" dirty="0"/>
              <a:t>, </a:t>
            </a:r>
            <a:r>
              <a:rPr lang="en-US" dirty="0" err="1"/>
              <a:t>bảo</a:t>
            </a:r>
            <a:r>
              <a:rPr lang="en-US" dirty="0"/>
              <a:t> </a:t>
            </a:r>
            <a:r>
              <a:rPr lang="en-US" dirty="0" err="1"/>
              <a:t>đảm</a:t>
            </a:r>
            <a:r>
              <a:rPr lang="en-US" dirty="0"/>
              <a:t> </a:t>
            </a:r>
            <a:r>
              <a:rPr lang="en-US" dirty="0" err="1"/>
              <a:t>quyền</a:t>
            </a:r>
            <a:r>
              <a:rPr lang="en-US" dirty="0"/>
              <a:t>, </a:t>
            </a:r>
            <a:r>
              <a:rPr lang="en-US" dirty="0" err="1"/>
              <a:t>lợi</a:t>
            </a:r>
            <a:r>
              <a:rPr lang="en-US" dirty="0"/>
              <a:t> </a:t>
            </a:r>
            <a:r>
              <a:rPr lang="en-US" dirty="0" err="1"/>
              <a:t>ích</a:t>
            </a:r>
            <a:r>
              <a:rPr lang="en-US" dirty="0"/>
              <a:t> </a:t>
            </a:r>
            <a:r>
              <a:rPr lang="en-US" dirty="0" err="1"/>
              <a:t>của</a:t>
            </a:r>
            <a:r>
              <a:rPr lang="en-US" dirty="0"/>
              <a:t> </a:t>
            </a:r>
            <a:r>
              <a:rPr lang="en-US" dirty="0" err="1"/>
              <a:t>cơ</a:t>
            </a:r>
            <a:r>
              <a:rPr lang="en-US" dirty="0"/>
              <a:t> </a:t>
            </a:r>
            <a:r>
              <a:rPr lang="en-US" dirty="0" err="1"/>
              <a:t>quan</a:t>
            </a:r>
            <a:r>
              <a:rPr lang="en-US" dirty="0"/>
              <a:t>, </a:t>
            </a:r>
            <a:r>
              <a:rPr lang="en-US" dirty="0" err="1"/>
              <a:t>tổ</a:t>
            </a:r>
            <a:r>
              <a:rPr lang="en-US" dirty="0"/>
              <a:t> </a:t>
            </a:r>
            <a:r>
              <a:rPr lang="en-US" dirty="0" err="1"/>
              <a:t>chức</a:t>
            </a:r>
            <a:r>
              <a:rPr lang="en-US" dirty="0"/>
              <a:t>, </a:t>
            </a:r>
            <a:r>
              <a:rPr lang="en-US" dirty="0" err="1"/>
              <a:t>quyền</a:t>
            </a:r>
            <a:r>
              <a:rPr lang="en-US" dirty="0"/>
              <a:t> </a:t>
            </a:r>
            <a:r>
              <a:rPr lang="en-US" dirty="0" err="1"/>
              <a:t>công</a:t>
            </a:r>
            <a:r>
              <a:rPr lang="en-US" dirty="0"/>
              <a:t> </a:t>
            </a:r>
            <a:r>
              <a:rPr lang="en-US" dirty="0" err="1"/>
              <a:t>dân</a:t>
            </a:r>
            <a:endParaRPr lang="en-US" dirty="0"/>
          </a:p>
          <a:p>
            <a:pPr algn="just"/>
            <a:endParaRPr lang="en-US" dirty="0"/>
          </a:p>
        </p:txBody>
      </p:sp>
    </p:spTree>
    <p:extLst>
      <p:ext uri="{BB962C8B-B14F-4D97-AF65-F5344CB8AC3E}">
        <p14:creationId xmlns:p14="http://schemas.microsoft.com/office/powerpoint/2010/main" val="57281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vi-VN" sz="1600" dirty="0"/>
              <a:t>đ) Vi phạm pháp luật hình sự trong các trường hợp sau đây:</a:t>
            </a:r>
          </a:p>
          <a:p>
            <a:r>
              <a:rPr lang="vi-VN" sz="1600" dirty="0"/>
              <a:t>Không bị khởi tố vụ án theo quy định tại Điều 107 của Bộ luật tố tụng hình sự và không bị cơ quan nhà nước có thẩm quyền xử lý vi phạm hành chính theo quy định của pháp luật;</a:t>
            </a:r>
          </a:p>
          <a:p>
            <a:r>
              <a:rPr lang="vi-VN" sz="1600" dirty="0"/>
              <a:t>Pháp luật quy định chỉ khởi tố vụ án theo yêu cầu của người bị hại, nhưng người bị hại không yêu cầu khởi tố theo quy định tại Khoản 1 Điều 105 của Bộ luật tố tụng hình sự và không bị cơ quan nhà nước có thẩm quyền xử lý vi phạm hành chính theo quy định của pháp luật;</a:t>
            </a:r>
          </a:p>
          <a:p>
            <a:r>
              <a:rPr lang="vi-VN" sz="1600" dirty="0"/>
              <a:t>Vụ án đã được khởi tố, nhưng sau đó có quyết định của cơ quan tiến hành tố tụng về đình chỉ điều tra theo quy định tại Khoản 2 Điều 164 của Bộ luật tố tụng hình sự hoặc đình chỉ vụ án theo quy định tại Khoản 1 Điều 169 của Bộ luật tố tụng hình sự và không bị cơ quan nhà nước có thẩm quyền xử lý vi phạm hành chính theo quy định của pháp luật;</a:t>
            </a:r>
          </a:p>
          <a:p>
            <a:r>
              <a:rPr lang="vi-VN" sz="1600" dirty="0"/>
              <a:t>e) Vi phạm pháp luật bị áp dụng biện pháp giáo dục tại xã, phường, thị trấn theo quy định tại Nghị định số 111/2013/NĐ-CP ngày 30 tháng 9 năm 2013 của Chính phủ quy định chế độ áp dụng biện pháp xử lý hành chính giáo dục tại xã, phường, thị trấn hoặc có đủ điều kiện để áp dụng biện pháp thay thế xử lý vi phạm hành chính theo quy định tại Chương II Phần thứ năm của Luật xử lý vi phạm hành chính;</a:t>
            </a:r>
          </a:p>
          <a:p>
            <a:r>
              <a:rPr lang="vi-VN" sz="1600" dirty="0"/>
              <a:t>g) Những vụ, việc khác mà pháp luật không cấm.</a:t>
            </a:r>
          </a:p>
          <a:p>
            <a:endParaRPr lang="en-US" sz="1600" dirty="0"/>
          </a:p>
        </p:txBody>
      </p:sp>
    </p:spTree>
    <p:extLst>
      <p:ext uri="{BB962C8B-B14F-4D97-AF65-F5344CB8AC3E}">
        <p14:creationId xmlns:p14="http://schemas.microsoft.com/office/powerpoint/2010/main" val="31732633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85522-1023-939A-71B5-E695E6FAC9A4}"/>
              </a:ext>
            </a:extLst>
          </p:cNvPr>
          <p:cNvSpPr>
            <a:spLocks noGrp="1"/>
          </p:cNvSpPr>
          <p:nvPr>
            <p:ph type="title"/>
          </p:nvPr>
        </p:nvSpPr>
        <p:spPr/>
        <p:txBody>
          <a:bodyPr>
            <a:noAutofit/>
          </a:bodyPr>
          <a:lstStyle/>
          <a:p>
            <a:pPr algn="ctr"/>
            <a:r>
              <a:rPr lang="en-US" sz="2000" b="1" dirty="0" err="1">
                <a:solidFill>
                  <a:srgbClr val="000000"/>
                </a:solidFill>
                <a:latin typeface="Verdana" panose="020B0604030504040204" pitchFamily="34" charset="0"/>
                <a:ea typeface="+mn-ea"/>
                <a:cs typeface="+mn-cs"/>
              </a:rPr>
              <a:t>Phân</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biệt</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hòa</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giải</a:t>
            </a:r>
            <a:r>
              <a:rPr lang="en-US" sz="2000" b="1" dirty="0">
                <a:solidFill>
                  <a:srgbClr val="000000"/>
                </a:solidFill>
                <a:latin typeface="Verdana" panose="020B0604030504040204" pitchFamily="34" charset="0"/>
                <a:ea typeface="+mn-ea"/>
                <a:cs typeface="+mn-cs"/>
              </a:rPr>
              <a:t> ở </a:t>
            </a:r>
            <a:r>
              <a:rPr lang="en-US" sz="2000" b="1" dirty="0" err="1">
                <a:solidFill>
                  <a:srgbClr val="000000"/>
                </a:solidFill>
                <a:latin typeface="Verdana" panose="020B0604030504040204" pitchFamily="34" charset="0"/>
                <a:ea typeface="+mn-ea"/>
                <a:cs typeface="+mn-cs"/>
              </a:rPr>
              <a:t>cơ</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sở</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và</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hòa</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giải</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tiền</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tố</a:t>
            </a:r>
            <a:r>
              <a:rPr lang="en-US" sz="2000" b="1" dirty="0">
                <a:solidFill>
                  <a:srgbClr val="000000"/>
                </a:solidFill>
                <a:latin typeface="Verdana" panose="020B0604030504040204" pitchFamily="34" charset="0"/>
                <a:ea typeface="+mn-ea"/>
                <a:cs typeface="+mn-cs"/>
              </a:rPr>
              <a:t> </a:t>
            </a:r>
            <a:r>
              <a:rPr lang="en-US" sz="2000" b="1" dirty="0" err="1">
                <a:solidFill>
                  <a:srgbClr val="000000"/>
                </a:solidFill>
                <a:latin typeface="Verdana" panose="020B0604030504040204" pitchFamily="34" charset="0"/>
                <a:ea typeface="+mn-ea"/>
                <a:cs typeface="+mn-cs"/>
              </a:rPr>
              <a:t>tụng</a:t>
            </a:r>
            <a:r>
              <a:rPr lang="vi-VN" sz="2000" b="1" dirty="0">
                <a:solidFill>
                  <a:srgbClr val="000000"/>
                </a:solidFill>
                <a:latin typeface="Verdana" panose="020B0604030504040204" pitchFamily="34" charset="0"/>
                <a:ea typeface="+mn-ea"/>
                <a:cs typeface="+mn-cs"/>
              </a:rPr>
              <a:t/>
            </a:r>
            <a:br>
              <a:rPr lang="vi-VN" sz="2000" b="1" dirty="0">
                <a:solidFill>
                  <a:srgbClr val="000000"/>
                </a:solidFill>
                <a:latin typeface="Verdana" panose="020B0604030504040204" pitchFamily="34" charset="0"/>
                <a:ea typeface="+mn-ea"/>
                <a:cs typeface="+mn-cs"/>
              </a:rPr>
            </a:br>
            <a:endParaRPr lang="en-US" sz="2000" b="1" dirty="0">
              <a:solidFill>
                <a:srgbClr val="000000"/>
              </a:solidFill>
              <a:latin typeface="Verdana" panose="020B0604030504040204" pitchFamily="34" charset="0"/>
              <a:ea typeface="+mn-ea"/>
              <a:cs typeface="+mn-cs"/>
            </a:endParaRPr>
          </a:p>
        </p:txBody>
      </p:sp>
      <p:graphicFrame>
        <p:nvGraphicFramePr>
          <p:cNvPr id="7" name="Table 7">
            <a:extLst>
              <a:ext uri="{FF2B5EF4-FFF2-40B4-BE49-F238E27FC236}">
                <a16:creationId xmlns:a16="http://schemas.microsoft.com/office/drawing/2014/main" xmlns="" id="{CBB48AC2-E0BE-ED89-05D2-CE1690DF2434}"/>
              </a:ext>
            </a:extLst>
          </p:cNvPr>
          <p:cNvGraphicFramePr>
            <a:graphicFrameLocks noGrp="1"/>
          </p:cNvGraphicFramePr>
          <p:nvPr>
            <p:ph idx="1"/>
            <p:extLst>
              <p:ext uri="{D42A27DB-BD31-4B8C-83A1-F6EECF244321}">
                <p14:modId xmlns:p14="http://schemas.microsoft.com/office/powerpoint/2010/main" val="2801414902"/>
              </p:ext>
            </p:extLst>
          </p:nvPr>
        </p:nvGraphicFramePr>
        <p:xfrm>
          <a:off x="457200" y="1935163"/>
          <a:ext cx="8229600" cy="43129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4215302958"/>
                    </a:ext>
                  </a:extLst>
                </a:gridCol>
                <a:gridCol w="2743200">
                  <a:extLst>
                    <a:ext uri="{9D8B030D-6E8A-4147-A177-3AD203B41FA5}">
                      <a16:colId xmlns:a16="http://schemas.microsoft.com/office/drawing/2014/main" xmlns="" val="4099090818"/>
                    </a:ext>
                  </a:extLst>
                </a:gridCol>
                <a:gridCol w="2743200">
                  <a:extLst>
                    <a:ext uri="{9D8B030D-6E8A-4147-A177-3AD203B41FA5}">
                      <a16:colId xmlns:a16="http://schemas.microsoft.com/office/drawing/2014/main" xmlns="" val="3756644303"/>
                    </a:ext>
                  </a:extLst>
                </a:gridCol>
              </a:tblGrid>
              <a:tr h="370840">
                <a:tc>
                  <a:txBody>
                    <a:bodyPr/>
                    <a:lstStyle/>
                    <a:p>
                      <a:endParaRPr lang="en-US" dirty="0"/>
                    </a:p>
                  </a:txBody>
                  <a:tcPr/>
                </a:tc>
                <a:tc>
                  <a:txBody>
                    <a:bodyPr/>
                    <a:lstStyle/>
                    <a:p>
                      <a:r>
                        <a:rPr lang="vi-VN" b="1" dirty="0">
                          <a:solidFill>
                            <a:srgbClr val="000000"/>
                          </a:solidFill>
                          <a:effectLst/>
                          <a:latin typeface="Verdana" panose="020B0604030504040204" pitchFamily="34" charset="0"/>
                        </a:rPr>
                        <a:t>Hòa giải cơ sở</a:t>
                      </a:r>
                      <a:endParaRPr lang="vi-VN" dirty="0">
                        <a:solidFill>
                          <a:srgbClr val="000000"/>
                        </a:solidFill>
                        <a:effectLst/>
                        <a:latin typeface="Verdana" panose="020B0604030504040204" pitchFamily="34" charset="0"/>
                      </a:endParaRPr>
                    </a:p>
                  </a:txBody>
                  <a:tcPr marL="76200" marR="76200" marT="19050" marB="19050" anchor="ctr"/>
                </a:tc>
                <a:tc>
                  <a:txBody>
                    <a:bodyPr/>
                    <a:lstStyle/>
                    <a:p>
                      <a:r>
                        <a:rPr lang="en-US" b="1" dirty="0" err="1">
                          <a:solidFill>
                            <a:srgbClr val="000000"/>
                          </a:solidFill>
                          <a:effectLst/>
                          <a:latin typeface="Verdana" panose="020B0604030504040204" pitchFamily="34" charset="0"/>
                        </a:rPr>
                        <a:t>Hòa</a:t>
                      </a:r>
                      <a:r>
                        <a:rPr lang="en-US" b="1" dirty="0">
                          <a:solidFill>
                            <a:srgbClr val="000000"/>
                          </a:solidFill>
                          <a:effectLst/>
                          <a:latin typeface="Verdana" panose="020B0604030504040204" pitchFamily="34" charset="0"/>
                        </a:rPr>
                        <a:t> </a:t>
                      </a:r>
                      <a:r>
                        <a:rPr lang="en-US" b="1" dirty="0" err="1">
                          <a:solidFill>
                            <a:srgbClr val="000000"/>
                          </a:solidFill>
                          <a:effectLst/>
                          <a:latin typeface="Verdana" panose="020B0604030504040204" pitchFamily="34" charset="0"/>
                        </a:rPr>
                        <a:t>giải</a:t>
                      </a:r>
                      <a:r>
                        <a:rPr lang="en-US" b="1" dirty="0">
                          <a:solidFill>
                            <a:srgbClr val="000000"/>
                          </a:solidFill>
                          <a:effectLst/>
                          <a:latin typeface="Verdana" panose="020B0604030504040204" pitchFamily="34" charset="0"/>
                        </a:rPr>
                        <a:t> </a:t>
                      </a:r>
                      <a:r>
                        <a:rPr lang="en-US" b="1" dirty="0" err="1">
                          <a:solidFill>
                            <a:srgbClr val="000000"/>
                          </a:solidFill>
                          <a:effectLst/>
                          <a:latin typeface="Verdana" panose="020B0604030504040204" pitchFamily="34" charset="0"/>
                        </a:rPr>
                        <a:t>tiền</a:t>
                      </a:r>
                      <a:r>
                        <a:rPr lang="en-US" b="1" dirty="0">
                          <a:solidFill>
                            <a:srgbClr val="000000"/>
                          </a:solidFill>
                          <a:effectLst/>
                          <a:latin typeface="Verdana" panose="020B0604030504040204" pitchFamily="34" charset="0"/>
                        </a:rPr>
                        <a:t> </a:t>
                      </a:r>
                      <a:r>
                        <a:rPr lang="en-US" b="1" dirty="0" err="1">
                          <a:solidFill>
                            <a:srgbClr val="000000"/>
                          </a:solidFill>
                          <a:effectLst/>
                          <a:latin typeface="Verdana" panose="020B0604030504040204" pitchFamily="34" charset="0"/>
                        </a:rPr>
                        <a:t>tố</a:t>
                      </a:r>
                      <a:r>
                        <a:rPr lang="en-US" b="1" dirty="0">
                          <a:solidFill>
                            <a:srgbClr val="000000"/>
                          </a:solidFill>
                          <a:effectLst/>
                          <a:latin typeface="Verdana" panose="020B0604030504040204" pitchFamily="34" charset="0"/>
                        </a:rPr>
                        <a:t> </a:t>
                      </a:r>
                      <a:r>
                        <a:rPr lang="en-US" b="1" dirty="0" err="1">
                          <a:solidFill>
                            <a:srgbClr val="000000"/>
                          </a:solidFill>
                          <a:effectLst/>
                          <a:latin typeface="Verdana" panose="020B0604030504040204" pitchFamily="34" charset="0"/>
                        </a:rPr>
                        <a:t>tụng</a:t>
                      </a:r>
                      <a:endParaRPr lang="en-US" dirty="0">
                        <a:solidFill>
                          <a:srgbClr val="000000"/>
                        </a:solidFill>
                        <a:effectLst/>
                        <a:latin typeface="Verdana" panose="020B0604030504040204" pitchFamily="34" charset="0"/>
                      </a:endParaRPr>
                    </a:p>
                  </a:txBody>
                  <a:tcPr marL="76200" marR="76200" marT="19050" marB="19050" anchor="ctr"/>
                </a:tc>
                <a:extLst>
                  <a:ext uri="{0D108BD9-81ED-4DB2-BD59-A6C34878D82A}">
                    <a16:rowId xmlns:a16="http://schemas.microsoft.com/office/drawing/2014/main" xmlns="" val="4081386850"/>
                  </a:ext>
                </a:extLst>
              </a:tr>
              <a:tr h="370840">
                <a:tc>
                  <a:txBody>
                    <a:bodyPr/>
                    <a:lstStyle/>
                    <a:p>
                      <a:pPr algn="ctr"/>
                      <a:r>
                        <a:rPr lang="en-US" sz="1100" b="1">
                          <a:solidFill>
                            <a:srgbClr val="000000"/>
                          </a:solidFill>
                          <a:effectLst/>
                          <a:latin typeface="Verdana" panose="020B0604030504040204" pitchFamily="34" charset="0"/>
                        </a:rPr>
                        <a:t>Khái niệm, đặc điểm</a:t>
                      </a:r>
                      <a:endParaRPr lang="en-US" sz="1100">
                        <a:solidFill>
                          <a:srgbClr val="000000"/>
                        </a:solidFill>
                        <a:effectLst/>
                        <a:latin typeface="Verdana" panose="020B0604030504040204" pitchFamily="34" charset="0"/>
                      </a:endParaRPr>
                    </a:p>
                  </a:txBody>
                  <a:tcPr marL="76200" marR="76200" marT="19050" marB="19050" anchor="ctr"/>
                </a:tc>
                <a:tc>
                  <a:txBody>
                    <a:bodyPr/>
                    <a:lstStyle/>
                    <a:p>
                      <a:pPr algn="just"/>
                      <a:r>
                        <a:rPr lang="vi-VN" sz="1100" dirty="0">
                          <a:solidFill>
                            <a:srgbClr val="000000"/>
                          </a:solidFill>
                          <a:effectLst/>
                          <a:latin typeface="Verdana" panose="020B0604030504040204" pitchFamily="34" charset="0"/>
                        </a:rPr>
                        <a:t>Hòa giải ở cơ sở là việc hòa giải viên hướng dẫn, giúp đỡ các bên đạt được thỏa thuận, </a:t>
                      </a:r>
                      <a:r>
                        <a:rPr lang="vi-VN" sz="1100" u="sng" dirty="0">
                          <a:solidFill>
                            <a:srgbClr val="000000"/>
                          </a:solidFill>
                          <a:effectLst/>
                          <a:latin typeface="Verdana" panose="020B0604030504040204" pitchFamily="34" charset="0"/>
                        </a:rPr>
                        <a:t>tự nguyện giải quyết với nhau các mâu thuẫn, tranh chấp, vi phạm pháp luật </a:t>
                      </a:r>
                      <a:r>
                        <a:rPr lang="vi-VN" sz="1100" dirty="0">
                          <a:solidFill>
                            <a:srgbClr val="000000"/>
                          </a:solidFill>
                          <a:effectLst/>
                          <a:latin typeface="Verdana" panose="020B0604030504040204" pitchFamily="34" charset="0"/>
                        </a:rPr>
                        <a:t>theo quy định của pháp luật về hòa giải cơ sở.</a:t>
                      </a:r>
                    </a:p>
                    <a:p>
                      <a:pPr algn="just"/>
                      <a:r>
                        <a:rPr lang="vi-VN" sz="1100" dirty="0">
                          <a:solidFill>
                            <a:srgbClr val="000000"/>
                          </a:solidFill>
                          <a:effectLst/>
                          <a:latin typeface="Verdana" panose="020B0604030504040204" pitchFamily="34" charset="0"/>
                        </a:rPr>
                        <a:t>Khái niệm cơ sở ở đây được hiểu là thôn, làng, ấp, bản, buôn, phum, sóc, tổ dân phố, khu phố, khối phố và cộng đồng dân cư khác.</a:t>
                      </a:r>
                    </a:p>
                  </a:txBody>
                  <a:tcPr marL="76200" marR="76200" marT="19050" marB="19050" anchor="ctr"/>
                </a:tc>
                <a:tc>
                  <a:txBody>
                    <a:bodyPr/>
                    <a:lstStyle/>
                    <a:p>
                      <a:pPr algn="just"/>
                      <a:r>
                        <a:rPr lang="vi-VN" sz="1100" dirty="0">
                          <a:solidFill>
                            <a:srgbClr val="000000"/>
                          </a:solidFill>
                          <a:effectLst/>
                          <a:latin typeface="Verdana" panose="020B0604030504040204" pitchFamily="34" charset="0"/>
                        </a:rPr>
                        <a:t>Hòa giải tiền tố tụng được hiểu là trong trường hợp mà pháp luật quy định, các chủ thể trong mối quan hệ tranh chấp phải hòa giải </a:t>
                      </a:r>
                      <a:r>
                        <a:rPr lang="vi-VN" sz="1100" u="sng" dirty="0">
                          <a:solidFill>
                            <a:srgbClr val="000000"/>
                          </a:solidFill>
                          <a:effectLst/>
                          <a:latin typeface="Verdana" panose="020B0604030504040204" pitchFamily="34" charset="0"/>
                        </a:rPr>
                        <a:t>thông qua cơ quan hòa giải. Sau khi có kết quả hòa giải, dù là hòa giải không thành, chủ thể mới được tiếp tục gửi đơn khởi kiện đến TAND có thẩm quyền.</a:t>
                      </a:r>
                      <a:endParaRPr lang="vi-VN" sz="1100" dirty="0">
                        <a:solidFill>
                          <a:srgbClr val="000000"/>
                        </a:solidFill>
                        <a:effectLst/>
                        <a:latin typeface="Verdana" panose="020B0604030504040204" pitchFamily="34" charset="0"/>
                      </a:endParaRPr>
                    </a:p>
                    <a:p>
                      <a:pPr algn="just"/>
                      <a:r>
                        <a:rPr lang="vi-VN" sz="1100" dirty="0">
                          <a:solidFill>
                            <a:srgbClr val="000000"/>
                          </a:solidFill>
                          <a:effectLst/>
                          <a:latin typeface="Verdana" panose="020B0604030504040204" pitchFamily="34" charset="0"/>
                        </a:rPr>
                        <a:t> Có thể nói, </a:t>
                      </a:r>
                      <a:r>
                        <a:rPr lang="vi-VN" sz="1100" u="sng" dirty="0">
                          <a:solidFill>
                            <a:srgbClr val="000000"/>
                          </a:solidFill>
                          <a:effectLst/>
                          <a:latin typeface="Verdana" panose="020B0604030504040204" pitchFamily="34" charset="0"/>
                        </a:rPr>
                        <a:t>hòa giải tiền tố tụng là thủ tục bắt buộc</a:t>
                      </a:r>
                      <a:r>
                        <a:rPr lang="vi-VN" sz="1100" dirty="0">
                          <a:solidFill>
                            <a:srgbClr val="000000"/>
                          </a:solidFill>
                          <a:effectLst/>
                          <a:latin typeface="Verdana" panose="020B0604030504040204" pitchFamily="34" charset="0"/>
                        </a:rPr>
                        <a:t>, một trong những điều kiện thụ lý theo quy định của pháp luật tố tụng dân sự.</a:t>
                      </a:r>
                    </a:p>
                    <a:p>
                      <a:pPr algn="just"/>
                      <a:r>
                        <a:rPr lang="vi-VN" sz="1100" i="1" dirty="0">
                          <a:solidFill>
                            <a:srgbClr val="000000"/>
                          </a:solidFill>
                          <a:effectLst/>
                          <a:latin typeface="Verdana" panose="020B0604030504040204" pitchFamily="34" charset="0"/>
                        </a:rPr>
                        <a:t>Theo quy định của pháp luật hiện hành, hòa giải tiền tố tụng gồm có hai hình thức:</a:t>
                      </a:r>
                      <a:endParaRPr lang="vi-VN" sz="1100" dirty="0">
                        <a:solidFill>
                          <a:srgbClr val="000000"/>
                        </a:solidFill>
                        <a:effectLst/>
                        <a:latin typeface="Verdana" panose="020B0604030504040204" pitchFamily="34" charset="0"/>
                      </a:endParaRPr>
                    </a:p>
                    <a:p>
                      <a:pPr algn="just"/>
                      <a:r>
                        <a:rPr lang="vi-VN" sz="1100" dirty="0">
                          <a:solidFill>
                            <a:srgbClr val="000000"/>
                          </a:solidFill>
                          <a:effectLst/>
                          <a:latin typeface="Verdana" panose="020B0604030504040204" pitchFamily="34" charset="0"/>
                        </a:rPr>
                        <a:t> + Hòa giải tranh chấp quyền sử dụng đất tại UBND xã, (phường, thị trấn)</a:t>
                      </a:r>
                    </a:p>
                    <a:p>
                      <a:pPr algn="just"/>
                      <a:r>
                        <a:rPr lang="vi-VN" sz="1100" dirty="0">
                          <a:solidFill>
                            <a:srgbClr val="000000"/>
                          </a:solidFill>
                          <a:effectLst/>
                          <a:latin typeface="Verdana" panose="020B0604030504040204" pitchFamily="34" charset="0"/>
                        </a:rPr>
                        <a:t>+ Và hòa giải tranh chấp lao động cá nhân, tranh chấp lao động tập thể về quyền.</a:t>
                      </a:r>
                    </a:p>
                  </a:txBody>
                  <a:tcPr marL="76200" marR="76200" marT="19050" marB="19050" anchor="ctr"/>
                </a:tc>
                <a:extLst>
                  <a:ext uri="{0D108BD9-81ED-4DB2-BD59-A6C34878D82A}">
                    <a16:rowId xmlns:a16="http://schemas.microsoft.com/office/drawing/2014/main" xmlns="" val="4029220721"/>
                  </a:ext>
                </a:extLst>
              </a:tr>
            </a:tbl>
          </a:graphicData>
        </a:graphic>
      </p:graphicFrame>
    </p:spTree>
    <p:extLst>
      <p:ext uri="{BB962C8B-B14F-4D97-AF65-F5344CB8AC3E}">
        <p14:creationId xmlns:p14="http://schemas.microsoft.com/office/powerpoint/2010/main" val="5237716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C19339E2-F811-3688-3C9A-EF592E7AE730}"/>
              </a:ext>
            </a:extLst>
          </p:cNvPr>
          <p:cNvGraphicFramePr>
            <a:graphicFrameLocks noGrp="1"/>
          </p:cNvGraphicFramePr>
          <p:nvPr>
            <p:ph idx="1"/>
            <p:extLst>
              <p:ext uri="{D42A27DB-BD31-4B8C-83A1-F6EECF244321}">
                <p14:modId xmlns:p14="http://schemas.microsoft.com/office/powerpoint/2010/main" val="2780527899"/>
              </p:ext>
            </p:extLst>
          </p:nvPr>
        </p:nvGraphicFramePr>
        <p:xfrm>
          <a:off x="457200" y="1935163"/>
          <a:ext cx="8229600" cy="41198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599490648"/>
                    </a:ext>
                  </a:extLst>
                </a:gridCol>
                <a:gridCol w="2743200">
                  <a:extLst>
                    <a:ext uri="{9D8B030D-6E8A-4147-A177-3AD203B41FA5}">
                      <a16:colId xmlns:a16="http://schemas.microsoft.com/office/drawing/2014/main" xmlns="" val="2990072363"/>
                    </a:ext>
                  </a:extLst>
                </a:gridCol>
                <a:gridCol w="2743200">
                  <a:extLst>
                    <a:ext uri="{9D8B030D-6E8A-4147-A177-3AD203B41FA5}">
                      <a16:colId xmlns:a16="http://schemas.microsoft.com/office/drawing/2014/main" xmlns="" val="1150688621"/>
                    </a:ext>
                  </a:extLst>
                </a:gridCol>
              </a:tblGrid>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249458290"/>
                  </a:ext>
                </a:extLst>
              </a:tr>
              <a:tr h="370840">
                <a:tc>
                  <a:txBody>
                    <a:bodyPr/>
                    <a:lstStyle/>
                    <a:p>
                      <a:endParaRPr lang="en-US" sz="1200" dirty="0"/>
                    </a:p>
                  </a:txBody>
                  <a:tcPr/>
                </a:tc>
                <a:tc>
                  <a:txBody>
                    <a:bodyPr/>
                    <a:lstStyle/>
                    <a:p>
                      <a:pPr algn="just"/>
                      <a:r>
                        <a:rPr kumimoji="0" lang="vi-VN" sz="1200" b="1" i="0" kern="1200" dirty="0">
                          <a:solidFill>
                            <a:schemeClr val="dk1"/>
                          </a:solidFill>
                          <a:effectLst/>
                          <a:latin typeface="+mn-lt"/>
                          <a:ea typeface="+mn-ea"/>
                          <a:cs typeface="+mn-cs"/>
                        </a:rPr>
                        <a:t>Phạm vi của hòa giải bao gồm:</a:t>
                      </a:r>
                      <a:r>
                        <a:rPr kumimoji="0" lang="vi-VN" sz="1200" b="0" i="0" kern="1200" dirty="0">
                          <a:solidFill>
                            <a:schemeClr val="dk1"/>
                          </a:solidFill>
                          <a:effectLst/>
                          <a:latin typeface="+mn-lt"/>
                          <a:ea typeface="+mn-ea"/>
                          <a:cs typeface="+mn-cs"/>
                        </a:rPr>
                        <a:t> mâu thuẫn giữa các bên (do khác nhau về quan niệm sống, lối sống, tính tình không hợp hoặc mâu thuẫn trong việc sử dụng lối đi qua nhà, lối đi chung, sử dụng điện, nước sinh hoạt, công trình phụ, giờ giấc sinh hoạt, gây mất vệ sinh chung hoặc các lý do khác); tranh chấp phát sinh từ quan hệ dân sự như tranh chấp về quyền sở hữu, nghĩa vụ dân sự, hợp đồng dân sự, thừa kế, quyền sử dụng đất; tranh chấp phát sinh từ quan hệ hôn nhân và gia đình; vi phạm pháp luật mà theo quy định của pháp luật những vi phạm đó chưa đến mức bị truy cứu trách nhiệm hình sự, xử lý vi phạm hành chính; vi phạm pháp luật hình sự trong một số trường hợp được pháp luật quy định…</a:t>
                      </a:r>
                      <a:endParaRPr lang="en-US" sz="1200" dirty="0"/>
                    </a:p>
                  </a:txBody>
                  <a:tcPr/>
                </a:tc>
                <a:tc>
                  <a:txBody>
                    <a:bodyPr/>
                    <a:lstStyle/>
                    <a:p>
                      <a:r>
                        <a:rPr kumimoji="0" lang="vi-VN" sz="1200" b="1" i="0" kern="1200" dirty="0">
                          <a:solidFill>
                            <a:schemeClr val="dk1"/>
                          </a:solidFill>
                          <a:effectLst/>
                          <a:latin typeface="+mn-lt"/>
                          <a:ea typeface="+mn-ea"/>
                          <a:cs typeface="+mn-cs"/>
                        </a:rPr>
                        <a:t>Trong giải quyết các tranh chấp đất đai:</a:t>
                      </a:r>
                      <a:endParaRPr kumimoji="0" lang="vi-VN" sz="1200" b="0" i="0" kern="1200" dirty="0">
                        <a:solidFill>
                          <a:schemeClr val="dk1"/>
                        </a:solidFill>
                        <a:effectLst/>
                        <a:latin typeface="+mn-lt"/>
                        <a:ea typeface="+mn-ea"/>
                        <a:cs typeface="+mn-cs"/>
                      </a:endParaRPr>
                    </a:p>
                    <a:p>
                      <a:pPr algn="just"/>
                      <a:r>
                        <a:rPr kumimoji="0" lang="vi-VN" sz="1200" b="0" i="0" kern="1200" dirty="0">
                          <a:solidFill>
                            <a:schemeClr val="dk1"/>
                          </a:solidFill>
                          <a:effectLst/>
                          <a:latin typeface="+mn-lt"/>
                          <a:ea typeface="+mn-ea"/>
                          <a:cs typeface="+mn-cs"/>
                        </a:rPr>
                        <a:t>Phạm vi hòa giải đối với hoạt động này là những tranh chấp đất đai mà các bên không tự hòa giải được. </a:t>
                      </a:r>
                      <a:r>
                        <a:rPr kumimoji="0" lang="vi-VN" sz="1200" b="0" i="0" u="sng" kern="1200" dirty="0">
                          <a:solidFill>
                            <a:schemeClr val="dk1"/>
                          </a:solidFill>
                          <a:effectLst/>
                          <a:latin typeface="+mn-lt"/>
                          <a:ea typeface="+mn-ea"/>
                          <a:cs typeface="+mn-cs"/>
                        </a:rPr>
                        <a:t>Tranh chấp đất đai bao gồm tranh chấp quyền sử dụng đất và tranh chấp về giao dịch liên quan đến quyền sử dụng đất. </a:t>
                      </a:r>
                      <a:r>
                        <a:rPr kumimoji="0" lang="vi-VN" sz="1200" b="0" i="0" kern="1200" dirty="0">
                          <a:solidFill>
                            <a:schemeClr val="dk1"/>
                          </a:solidFill>
                          <a:effectLst/>
                          <a:latin typeface="+mn-lt"/>
                          <a:ea typeface="+mn-ea"/>
                          <a:cs typeface="+mn-cs"/>
                        </a:rPr>
                        <a:t>Theo đó, các tranh chấp tranh chấp về giao dịch liên quan đến quyền sử dụng đất, tranh chấp về thừa kế quyền sử dụng đất, chia tài sản chung của vợ chồng là quyền sử dụng đất,… thì không phải tiến hành hòa giải tại UBND xã, phường, thị trấn nơi có đất tranh chấp; còn tranh chấp quyền sử dụng đất được hiểu là tranh chấp ai có quyền sử dụng đất thì phải tiến hành hòa giải tại Ủy ban nhân dân xã, phường, thị trấn nơi có đất tranh chấp</a:t>
                      </a:r>
                    </a:p>
                    <a:p>
                      <a:endParaRPr lang="en-US" sz="1200" dirty="0"/>
                    </a:p>
                  </a:txBody>
                  <a:tcPr/>
                </a:tc>
                <a:extLst>
                  <a:ext uri="{0D108BD9-81ED-4DB2-BD59-A6C34878D82A}">
                    <a16:rowId xmlns:a16="http://schemas.microsoft.com/office/drawing/2014/main" xmlns="" val="366717069"/>
                  </a:ext>
                </a:extLst>
              </a:tr>
            </a:tbl>
          </a:graphicData>
        </a:graphic>
      </p:graphicFrame>
    </p:spTree>
    <p:extLst>
      <p:ext uri="{BB962C8B-B14F-4D97-AF65-F5344CB8AC3E}">
        <p14:creationId xmlns:p14="http://schemas.microsoft.com/office/powerpoint/2010/main" val="17833853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60C89B-DD3C-A234-F66C-9871E3D7964D}"/>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xmlns="" id="{8115F2AA-D32C-9B86-2485-7B8999F6CF7D}"/>
              </a:ext>
            </a:extLst>
          </p:cNvPr>
          <p:cNvGraphicFramePr>
            <a:graphicFrameLocks noGrp="1"/>
          </p:cNvGraphicFramePr>
          <p:nvPr>
            <p:ph idx="1"/>
            <p:extLst>
              <p:ext uri="{D42A27DB-BD31-4B8C-83A1-F6EECF244321}">
                <p14:modId xmlns:p14="http://schemas.microsoft.com/office/powerpoint/2010/main" val="3105944642"/>
              </p:ext>
            </p:extLst>
          </p:nvPr>
        </p:nvGraphicFramePr>
        <p:xfrm>
          <a:off x="457200" y="1935163"/>
          <a:ext cx="8229600" cy="40360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977778326"/>
                    </a:ext>
                  </a:extLst>
                </a:gridCol>
                <a:gridCol w="2743200">
                  <a:extLst>
                    <a:ext uri="{9D8B030D-6E8A-4147-A177-3AD203B41FA5}">
                      <a16:colId xmlns:a16="http://schemas.microsoft.com/office/drawing/2014/main" xmlns="" val="3865953756"/>
                    </a:ext>
                  </a:extLst>
                </a:gridCol>
                <a:gridCol w="2743200">
                  <a:extLst>
                    <a:ext uri="{9D8B030D-6E8A-4147-A177-3AD203B41FA5}">
                      <a16:colId xmlns:a16="http://schemas.microsoft.com/office/drawing/2014/main" xmlns="" val="662828170"/>
                    </a:ext>
                  </a:extLst>
                </a:gridCol>
              </a:tblGrid>
              <a:tr h="370840">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xmlns="" val="3131663002"/>
                  </a:ext>
                </a:extLst>
              </a:tr>
              <a:tr h="370840">
                <a:tc>
                  <a:txBody>
                    <a:bodyPr/>
                    <a:lstStyle/>
                    <a:p>
                      <a:pPr algn="ctr"/>
                      <a:r>
                        <a:rPr lang="en-US" sz="1400" b="1" dirty="0" err="1">
                          <a:solidFill>
                            <a:srgbClr val="000000"/>
                          </a:solidFill>
                          <a:effectLst/>
                          <a:latin typeface="Verdana" panose="020B0604030504040204" pitchFamily="34" charset="0"/>
                        </a:rPr>
                        <a:t>Chủ</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thể</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thực</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hiện</a:t>
                      </a:r>
                      <a:r>
                        <a:rPr lang="en-US" sz="1400" b="1" dirty="0">
                          <a:solidFill>
                            <a:srgbClr val="000000"/>
                          </a:solidFill>
                          <a:effectLst/>
                          <a:latin typeface="Verdana" panose="020B0604030504040204" pitchFamily="34" charset="0"/>
                        </a:rPr>
                        <a:t> </a:t>
                      </a:r>
                      <a:r>
                        <a:rPr lang="en-US" sz="1400" b="1" dirty="0" smtClean="0">
                          <a:solidFill>
                            <a:srgbClr val="000000"/>
                          </a:solidFill>
                          <a:effectLst/>
                          <a:latin typeface="Verdana" panose="020B0604030504040204" pitchFamily="34" charset="0"/>
                        </a:rPr>
                        <a:t/>
                      </a:r>
                      <a:br>
                        <a:rPr lang="en-US" sz="1400" b="1" dirty="0" smtClean="0">
                          <a:solidFill>
                            <a:srgbClr val="000000"/>
                          </a:solidFill>
                          <a:effectLst/>
                          <a:latin typeface="Verdana" panose="020B0604030504040204" pitchFamily="34" charset="0"/>
                        </a:rPr>
                      </a:br>
                      <a:r>
                        <a:rPr lang="en-US" sz="1400" b="1" dirty="0" err="1" smtClean="0">
                          <a:solidFill>
                            <a:srgbClr val="000000"/>
                          </a:solidFill>
                          <a:effectLst/>
                          <a:latin typeface="Verdana" panose="020B0604030504040204" pitchFamily="34" charset="0"/>
                        </a:rPr>
                        <a:t>hòa</a:t>
                      </a:r>
                      <a:r>
                        <a:rPr lang="en-US" sz="1400" b="1" dirty="0" smtClean="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endParaRPr lang="en-US" sz="1400" dirty="0">
                        <a:solidFill>
                          <a:srgbClr val="000000"/>
                        </a:solidFill>
                        <a:effectLst/>
                        <a:latin typeface="Verdana" panose="020B0604030504040204" pitchFamily="34" charset="0"/>
                      </a:endParaRPr>
                    </a:p>
                  </a:txBody>
                  <a:tcPr marL="76200" marR="76200" marT="19050" marB="19050" anchor="ctr"/>
                </a:tc>
                <a:tc>
                  <a:txBody>
                    <a:bodyPr/>
                    <a:lstStyle/>
                    <a:p>
                      <a:r>
                        <a:rPr lang="vi-VN" sz="1400" dirty="0">
                          <a:solidFill>
                            <a:srgbClr val="000000"/>
                          </a:solidFill>
                          <a:effectLst/>
                          <a:latin typeface="Verdana" panose="020B0604030504040204" pitchFamily="34" charset="0"/>
                        </a:rPr>
                        <a:t>Các hòa giải viên thuộc các tổ hòa giải.</a:t>
                      </a:r>
                    </a:p>
                    <a:p>
                      <a:r>
                        <a:rPr lang="vi-VN" sz="1400" dirty="0">
                          <a:solidFill>
                            <a:srgbClr val="000000"/>
                          </a:solidFill>
                          <a:effectLst/>
                          <a:latin typeface="Verdana" panose="020B0604030504040204" pitchFamily="34" charset="0"/>
                        </a:rPr>
                        <a:t>Tổ hòa giải là tổ chức tự quản của nhân dân được thành lập ở cơ sở (gồm thôn, làng, ấp, bản, buôn, phum, sóc, tổ dân phố, khu phố và cộng đồng dân cư khác) để hoạt động hòa giải.</a:t>
                      </a:r>
                    </a:p>
                  </a:txBody>
                  <a:tcPr marL="76200" marR="76200" marT="19050" marB="19050" anchor="ctr"/>
                </a:tc>
                <a:tc>
                  <a:txBody>
                    <a:bodyPr/>
                    <a:lstStyle/>
                    <a:p>
                      <a:pPr algn="just"/>
                      <a:r>
                        <a:rPr lang="en-US" sz="1400"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Hoạt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động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hòa</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trong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quyết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các</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tranh</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chấp</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đất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đai</a:t>
                      </a:r>
                      <a:r>
                        <a:rPr lang="en-US" sz="1400" dirty="0">
                          <a:solidFill>
                            <a:srgbClr val="000000"/>
                          </a:solidFill>
                          <a:effectLst/>
                          <a:latin typeface="Verdana" panose="020B0604030504040204" pitchFamily="34" charset="0"/>
                        </a:rPr>
                        <a:t> do </a:t>
                      </a:r>
                      <a:r>
                        <a:rPr lang="en-US" sz="1400" dirty="0" err="1">
                          <a:solidFill>
                            <a:srgbClr val="000000"/>
                          </a:solidFill>
                          <a:effectLst/>
                          <a:latin typeface="Verdana" panose="020B0604030504040204" pitchFamily="34" charset="0"/>
                        </a:rPr>
                        <a:t>Hội</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đồng</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hòa</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giải</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tranh</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chấp</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đất</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đai</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thực</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hiện</a:t>
                      </a:r>
                      <a:endParaRPr lang="en-US" sz="1400" dirty="0">
                        <a:solidFill>
                          <a:srgbClr val="000000"/>
                        </a:solidFill>
                        <a:effectLst/>
                        <a:latin typeface="Verdana" panose="020B0604030504040204" pitchFamily="34" charset="0"/>
                      </a:endParaRPr>
                    </a:p>
                    <a:p>
                      <a:pPr algn="just"/>
                      <a:r>
                        <a:rPr lang="en-US" sz="1400"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Hoạt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động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hòa</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trong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quyết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tranh</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chấp</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lao</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động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cá</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nhân</a:t>
                      </a:r>
                      <a:r>
                        <a:rPr lang="en-US" sz="1400" dirty="0">
                          <a:solidFill>
                            <a:srgbClr val="000000"/>
                          </a:solidFill>
                          <a:effectLst/>
                          <a:latin typeface="Verdana" panose="020B0604030504040204" pitchFamily="34" charset="0"/>
                        </a:rPr>
                        <a:t> do </a:t>
                      </a:r>
                      <a:r>
                        <a:rPr lang="en-US" sz="1400" dirty="0" err="1">
                          <a:solidFill>
                            <a:srgbClr val="000000"/>
                          </a:solidFill>
                          <a:effectLst/>
                          <a:latin typeface="Verdana" panose="020B0604030504040204" pitchFamily="34" charset="0"/>
                        </a:rPr>
                        <a:t>Hòa</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giải</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viên</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lao</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động</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tiến</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hành</a:t>
                      </a:r>
                      <a:r>
                        <a:rPr lang="en-US" sz="1400" dirty="0">
                          <a:solidFill>
                            <a:srgbClr val="000000"/>
                          </a:solidFill>
                          <a:effectLst/>
                          <a:latin typeface="Verdana" panose="020B0604030504040204" pitchFamily="34" charset="0"/>
                        </a:rPr>
                        <a:t>.</a:t>
                      </a:r>
                    </a:p>
                    <a:p>
                      <a:pPr algn="just"/>
                      <a:r>
                        <a:rPr lang="en-US" sz="1400"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Hoạt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động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hòa</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trong</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giải</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quyết</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tranh</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chấp</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tập</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thể</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về</a:t>
                      </a:r>
                      <a:r>
                        <a:rPr lang="en-US" sz="1400" b="1" dirty="0">
                          <a:solidFill>
                            <a:srgbClr val="000000"/>
                          </a:solidFill>
                          <a:effectLst/>
                          <a:latin typeface="Verdana" panose="020B0604030504040204" pitchFamily="34" charset="0"/>
                        </a:rPr>
                        <a:t> </a:t>
                      </a:r>
                      <a:r>
                        <a:rPr lang="en-US" sz="1400" b="1" dirty="0" err="1">
                          <a:solidFill>
                            <a:srgbClr val="000000"/>
                          </a:solidFill>
                          <a:effectLst/>
                          <a:latin typeface="Verdana" panose="020B0604030504040204" pitchFamily="34" charset="0"/>
                        </a:rPr>
                        <a:t>quyề</a:t>
                      </a:r>
                      <a:r>
                        <a:rPr lang="en-US" sz="1400" dirty="0" err="1">
                          <a:solidFill>
                            <a:srgbClr val="000000"/>
                          </a:solidFill>
                          <a:effectLst/>
                          <a:latin typeface="Verdana" panose="020B0604030504040204" pitchFamily="34" charset="0"/>
                        </a:rPr>
                        <a:t>n</a:t>
                      </a:r>
                      <a:r>
                        <a:rPr lang="en-US" sz="1400" dirty="0">
                          <a:solidFill>
                            <a:srgbClr val="000000"/>
                          </a:solidFill>
                          <a:effectLst/>
                          <a:latin typeface="Verdana" panose="020B0604030504040204" pitchFamily="34" charset="0"/>
                        </a:rPr>
                        <a:t> do </a:t>
                      </a:r>
                      <a:r>
                        <a:rPr lang="en-US" sz="1400" dirty="0" err="1">
                          <a:solidFill>
                            <a:srgbClr val="000000"/>
                          </a:solidFill>
                          <a:effectLst/>
                          <a:latin typeface="Verdana" panose="020B0604030504040204" pitchFamily="34" charset="0"/>
                        </a:rPr>
                        <a:t>Hòa</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giải</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viên</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lao</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động</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Chủ</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tịch</a:t>
                      </a:r>
                      <a:r>
                        <a:rPr lang="en-US" sz="1400" dirty="0">
                          <a:solidFill>
                            <a:srgbClr val="000000"/>
                          </a:solidFill>
                          <a:effectLst/>
                          <a:latin typeface="Verdana" panose="020B0604030504040204" pitchFamily="34" charset="0"/>
                        </a:rPr>
                        <a:t> UBND </a:t>
                      </a:r>
                      <a:r>
                        <a:rPr lang="en-US" sz="1400" dirty="0" err="1">
                          <a:solidFill>
                            <a:srgbClr val="000000"/>
                          </a:solidFill>
                          <a:effectLst/>
                          <a:latin typeface="Verdana" panose="020B0604030504040204" pitchFamily="34" charset="0"/>
                        </a:rPr>
                        <a:t>huyện</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thị</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xã</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thành</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phố</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thuộc</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tỉnh</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tiến</a:t>
                      </a:r>
                      <a:r>
                        <a:rPr lang="en-US" sz="1400" dirty="0">
                          <a:solidFill>
                            <a:srgbClr val="000000"/>
                          </a:solidFill>
                          <a:effectLst/>
                          <a:latin typeface="Verdana" panose="020B0604030504040204" pitchFamily="34" charset="0"/>
                        </a:rPr>
                        <a:t> </a:t>
                      </a:r>
                      <a:r>
                        <a:rPr lang="en-US" sz="1400" dirty="0" err="1">
                          <a:solidFill>
                            <a:srgbClr val="000000"/>
                          </a:solidFill>
                          <a:effectLst/>
                          <a:latin typeface="Verdana" panose="020B0604030504040204" pitchFamily="34" charset="0"/>
                        </a:rPr>
                        <a:t>hành</a:t>
                      </a:r>
                      <a:r>
                        <a:rPr lang="en-US" sz="1400" dirty="0">
                          <a:solidFill>
                            <a:srgbClr val="000000"/>
                          </a:solidFill>
                          <a:effectLst/>
                          <a:latin typeface="Verdana" panose="020B0604030504040204" pitchFamily="34" charset="0"/>
                        </a:rPr>
                        <a:t>.</a:t>
                      </a:r>
                    </a:p>
                  </a:txBody>
                  <a:tcPr marL="76200" marR="76200" marT="19050" marB="19050" anchor="ctr"/>
                </a:tc>
                <a:extLst>
                  <a:ext uri="{0D108BD9-81ED-4DB2-BD59-A6C34878D82A}">
                    <a16:rowId xmlns:a16="http://schemas.microsoft.com/office/drawing/2014/main" xmlns="" val="1955547753"/>
                  </a:ext>
                </a:extLst>
              </a:tr>
            </a:tbl>
          </a:graphicData>
        </a:graphic>
      </p:graphicFrame>
    </p:spTree>
    <p:extLst>
      <p:ext uri="{BB962C8B-B14F-4D97-AF65-F5344CB8AC3E}">
        <p14:creationId xmlns:p14="http://schemas.microsoft.com/office/powerpoint/2010/main" val="4195311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F5030CF3-50C4-5873-3D60-BE7963D15D34}"/>
              </a:ext>
            </a:extLst>
          </p:cNvPr>
          <p:cNvGraphicFramePr>
            <a:graphicFrameLocks noGrp="1"/>
          </p:cNvGraphicFramePr>
          <p:nvPr>
            <p:ph idx="1"/>
            <p:extLst>
              <p:ext uri="{D42A27DB-BD31-4B8C-83A1-F6EECF244321}">
                <p14:modId xmlns:p14="http://schemas.microsoft.com/office/powerpoint/2010/main" val="1713628740"/>
              </p:ext>
            </p:extLst>
          </p:nvPr>
        </p:nvGraphicFramePr>
        <p:xfrm>
          <a:off x="457200" y="1869441"/>
          <a:ext cx="8229600" cy="3921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200925475"/>
                    </a:ext>
                  </a:extLst>
                </a:gridCol>
                <a:gridCol w="2743200">
                  <a:extLst>
                    <a:ext uri="{9D8B030D-6E8A-4147-A177-3AD203B41FA5}">
                      <a16:colId xmlns:a16="http://schemas.microsoft.com/office/drawing/2014/main" xmlns="" val="3863010301"/>
                    </a:ext>
                  </a:extLst>
                </a:gridCol>
                <a:gridCol w="2743200">
                  <a:extLst>
                    <a:ext uri="{9D8B030D-6E8A-4147-A177-3AD203B41FA5}">
                      <a16:colId xmlns:a16="http://schemas.microsoft.com/office/drawing/2014/main" xmlns="" val="990828041"/>
                    </a:ext>
                  </a:extLst>
                </a:gridCol>
              </a:tblGrid>
              <a:tr h="370840">
                <a:tc>
                  <a:txBody>
                    <a:bodyPr/>
                    <a:lstStyle/>
                    <a:p>
                      <a:endParaRPr lang="en-US" sz="1400" dirty="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xmlns="" val="3279253690"/>
                  </a:ext>
                </a:extLst>
              </a:tr>
              <a:tr h="370840">
                <a:tc>
                  <a:txBody>
                    <a:bodyPr/>
                    <a:lstStyle/>
                    <a:p>
                      <a:pPr algn="ctr"/>
                      <a:r>
                        <a:rPr lang="en-US" sz="1400" b="1">
                          <a:solidFill>
                            <a:srgbClr val="000000"/>
                          </a:solidFill>
                          <a:effectLst/>
                          <a:latin typeface="Verdana" panose="020B0604030504040204" pitchFamily="34" charset="0"/>
                        </a:rPr>
                        <a:t>Hệ quả pháp lý</a:t>
                      </a:r>
                      <a:endParaRPr lang="en-US" sz="1400">
                        <a:solidFill>
                          <a:srgbClr val="000000"/>
                        </a:solidFill>
                        <a:effectLst/>
                        <a:latin typeface="Verdana" panose="020B0604030504040204" pitchFamily="34" charset="0"/>
                      </a:endParaRPr>
                    </a:p>
                  </a:txBody>
                  <a:tcPr marL="76200" marR="76200" marT="19050" marB="19050" anchor="ctr"/>
                </a:tc>
                <a:tc>
                  <a:txBody>
                    <a:bodyPr/>
                    <a:lstStyle/>
                    <a:p>
                      <a:r>
                        <a:rPr lang="vi-VN" sz="1400" dirty="0">
                          <a:solidFill>
                            <a:srgbClr val="000000"/>
                          </a:solidFill>
                          <a:effectLst/>
                          <a:latin typeface="Verdana" panose="020B0604030504040204" pitchFamily="34" charset="0"/>
                        </a:rPr>
                        <a:t>Đối với hoạt động hòa giải ở cơ sở: Nếu hòa giải thành, các bên có thể thỏa thuận lập </a:t>
                      </a:r>
                      <a:r>
                        <a:rPr lang="en-US" sz="1400" dirty="0" err="1" smtClean="0">
                          <a:solidFill>
                            <a:srgbClr val="000000"/>
                          </a:solidFill>
                          <a:effectLst/>
                          <a:latin typeface="Verdana" panose="020B0604030504040204" pitchFamily="34" charset="0"/>
                        </a:rPr>
                        <a:t>biên</a:t>
                      </a:r>
                      <a:r>
                        <a:rPr lang="en-US" sz="1400" baseline="0" dirty="0" smtClean="0">
                          <a:solidFill>
                            <a:srgbClr val="000000"/>
                          </a:solidFill>
                          <a:effectLst/>
                          <a:latin typeface="Verdana" panose="020B0604030504040204" pitchFamily="34" charset="0"/>
                        </a:rPr>
                        <a:t> </a:t>
                      </a:r>
                      <a:r>
                        <a:rPr lang="en-US" sz="1400" baseline="0" dirty="0" err="1" smtClean="0">
                          <a:solidFill>
                            <a:srgbClr val="000000"/>
                          </a:solidFill>
                          <a:effectLst/>
                          <a:latin typeface="Verdana" panose="020B0604030504040204" pitchFamily="34" charset="0"/>
                        </a:rPr>
                        <a:t>bản</a:t>
                      </a:r>
                      <a:r>
                        <a:rPr lang="en-US" sz="1400" baseline="0" dirty="0" smtClean="0">
                          <a:solidFill>
                            <a:srgbClr val="000000"/>
                          </a:solidFill>
                          <a:effectLst/>
                          <a:latin typeface="Verdana" panose="020B0604030504040204" pitchFamily="34" charset="0"/>
                        </a:rPr>
                        <a:t> </a:t>
                      </a:r>
                      <a:r>
                        <a:rPr lang="vi-VN" sz="1400" dirty="0" smtClean="0">
                          <a:solidFill>
                            <a:srgbClr val="000000"/>
                          </a:solidFill>
                          <a:effectLst/>
                          <a:latin typeface="Verdana" panose="020B0604030504040204" pitchFamily="34" charset="0"/>
                        </a:rPr>
                        <a:t>hòa </a:t>
                      </a:r>
                      <a:r>
                        <a:rPr lang="vi-VN" sz="1400" dirty="0">
                          <a:solidFill>
                            <a:srgbClr val="000000"/>
                          </a:solidFill>
                          <a:effectLst/>
                          <a:latin typeface="Verdana" panose="020B0604030504040204" pitchFamily="34" charset="0"/>
                        </a:rPr>
                        <a:t>giải thành; nếu hòa giải không thành thì các bên có quyền yêu cầu cơ quan, tổ chức có thẩm quyền giải quyết theo quy định của pháp luật.</a:t>
                      </a:r>
                    </a:p>
                    <a:p>
                      <a:r>
                        <a:rPr lang="vi-VN" sz="1400" dirty="0">
                          <a:effectLst/>
                        </a:rPr>
                        <a:t/>
                      </a:r>
                      <a:br>
                        <a:rPr lang="vi-VN" sz="1400" dirty="0">
                          <a:effectLst/>
                        </a:rPr>
                      </a:br>
                      <a:r>
                        <a:rPr lang="vi-VN" sz="1400" dirty="0">
                          <a:solidFill>
                            <a:srgbClr val="000000"/>
                          </a:solidFill>
                          <a:effectLst/>
                          <a:latin typeface="Verdana" panose="020B0604030504040204" pitchFamily="34" charset="0"/>
                        </a:rPr>
                        <a:t> </a:t>
                      </a:r>
                    </a:p>
                  </a:txBody>
                  <a:tcPr marL="76200" marR="76200" marT="19050" marB="19050" anchor="ctr"/>
                </a:tc>
                <a:tc>
                  <a:txBody>
                    <a:bodyPr/>
                    <a:lstStyle/>
                    <a:p>
                      <a:pPr algn="just"/>
                      <a:r>
                        <a:rPr lang="vi-VN" sz="1400" dirty="0">
                          <a:solidFill>
                            <a:srgbClr val="000000"/>
                          </a:solidFill>
                          <a:effectLst/>
                          <a:latin typeface="Verdana" panose="020B0604030504040204" pitchFamily="34" charset="0"/>
                        </a:rPr>
                        <a:t>+ </a:t>
                      </a:r>
                      <a:r>
                        <a:rPr lang="vi-VN" sz="1400" b="1" dirty="0">
                          <a:solidFill>
                            <a:srgbClr val="000000"/>
                          </a:solidFill>
                          <a:effectLst/>
                          <a:latin typeface="Verdana" panose="020B0604030504040204" pitchFamily="34" charset="0"/>
                        </a:rPr>
                        <a:t>Đối với hoạt động hòa giải trong giải quyết các tranh chấp đất đai:</a:t>
                      </a:r>
                      <a:r>
                        <a:rPr lang="vi-VN" sz="1400" dirty="0">
                          <a:solidFill>
                            <a:srgbClr val="000000"/>
                          </a:solidFill>
                          <a:effectLst/>
                          <a:latin typeface="Verdana" panose="020B0604030504040204" pitchFamily="34" charset="0"/>
                        </a:rPr>
                        <a:t> Kết quả hòa giải tranh chấp đất đai phải được lập thành biên bản. Biên bản hòa giải phải có chữ ký của Chủ tịch Hội đồng, các bên tranh chấp có mặt tại buổi hòa giải, các thành viên tham gia hòa giải và phải đóng dấu của UBND cấp xã. Các bên tranh chấp có quyền yêu cầu Toà án giải quyết.</a:t>
                      </a:r>
                    </a:p>
                  </a:txBody>
                  <a:tcPr marL="76200" marR="76200" marT="19050" marB="19050" anchor="ctr"/>
                </a:tc>
                <a:extLst>
                  <a:ext uri="{0D108BD9-81ED-4DB2-BD59-A6C34878D82A}">
                    <a16:rowId xmlns:a16="http://schemas.microsoft.com/office/drawing/2014/main" xmlns="" val="2736306550"/>
                  </a:ext>
                </a:extLst>
              </a:tr>
              <a:tr h="460057">
                <a:tc>
                  <a:txBody>
                    <a:bodyPr/>
                    <a:lstStyle/>
                    <a:p>
                      <a:pPr algn="ctr"/>
                      <a:r>
                        <a:rPr lang="en-US" sz="1600">
                          <a:solidFill>
                            <a:srgbClr val="000000"/>
                          </a:solidFill>
                          <a:effectLst/>
                          <a:latin typeface="Verdana" panose="020B0604030504040204" pitchFamily="34" charset="0"/>
                        </a:rPr>
                        <a:t>CSPL</a:t>
                      </a:r>
                    </a:p>
                  </a:txBody>
                  <a:tcPr marL="76200" marR="76200" marT="19050" marB="19050" anchor="ctr"/>
                </a:tc>
                <a:tc>
                  <a:txBody>
                    <a:bodyPr/>
                    <a:lstStyle/>
                    <a:p>
                      <a:r>
                        <a:rPr lang="vi-VN" sz="1600" u="sng" strike="noStrike" dirty="0">
                          <a:solidFill>
                            <a:schemeClr val="tx1"/>
                          </a:solidFill>
                          <a:effectLst/>
                          <a:latin typeface="Verdana" panose="020B0604030504040204" pitchFamily="34" charset="0"/>
                          <a:hlinkClick r:id="rId2" tooltip="Luật hòa giải ở cơ sở 2013"/>
                        </a:rPr>
                        <a:t>Luật hòa giải ở cơ sở 2013</a:t>
                      </a:r>
                      <a:endParaRPr lang="vi-VN" sz="1600" u="sng" dirty="0">
                        <a:solidFill>
                          <a:schemeClr val="tx1"/>
                        </a:solidFill>
                        <a:effectLst/>
                        <a:latin typeface="Verdana" panose="020B0604030504040204" pitchFamily="34" charset="0"/>
                      </a:endParaRPr>
                    </a:p>
                  </a:txBody>
                  <a:tcPr marL="76200" marR="76200" marT="19050" marB="19050" anchor="ctr"/>
                </a:tc>
                <a:tc>
                  <a:txBody>
                    <a:bodyPr/>
                    <a:lstStyle/>
                    <a:p>
                      <a:r>
                        <a:rPr lang="en-US" sz="1600" dirty="0">
                          <a:solidFill>
                            <a:srgbClr val="000000"/>
                          </a:solidFill>
                          <a:effectLst/>
                          <a:latin typeface="Verdana" panose="020B0604030504040204" pitchFamily="34" charset="0"/>
                        </a:rPr>
                        <a:t>+ </a:t>
                      </a:r>
                      <a:r>
                        <a:rPr lang="en-US" sz="1600" dirty="0" err="1">
                          <a:solidFill>
                            <a:srgbClr val="000000"/>
                          </a:solidFill>
                          <a:effectLst/>
                          <a:latin typeface="Verdana" panose="020B0604030504040204" pitchFamily="34" charset="0"/>
                        </a:rPr>
                        <a:t>Luật</a:t>
                      </a:r>
                      <a:r>
                        <a:rPr lang="en-US" sz="1600" dirty="0">
                          <a:solidFill>
                            <a:srgbClr val="000000"/>
                          </a:solidFill>
                          <a:effectLst/>
                          <a:latin typeface="Verdana" panose="020B0604030504040204" pitchFamily="34" charset="0"/>
                        </a:rPr>
                        <a:t> </a:t>
                      </a:r>
                      <a:r>
                        <a:rPr lang="en-US" sz="1600" dirty="0" err="1">
                          <a:solidFill>
                            <a:srgbClr val="000000"/>
                          </a:solidFill>
                          <a:effectLst/>
                          <a:latin typeface="Verdana" panose="020B0604030504040204" pitchFamily="34" charset="0"/>
                        </a:rPr>
                        <a:t>đất</a:t>
                      </a:r>
                      <a:r>
                        <a:rPr lang="en-US" sz="1600" dirty="0">
                          <a:solidFill>
                            <a:srgbClr val="000000"/>
                          </a:solidFill>
                          <a:effectLst/>
                          <a:latin typeface="Verdana" panose="020B0604030504040204" pitchFamily="34" charset="0"/>
                        </a:rPr>
                        <a:t> </a:t>
                      </a:r>
                      <a:r>
                        <a:rPr lang="en-US" sz="1600" dirty="0" err="1">
                          <a:solidFill>
                            <a:srgbClr val="000000"/>
                          </a:solidFill>
                          <a:effectLst/>
                          <a:latin typeface="Verdana" panose="020B0604030504040204" pitchFamily="34" charset="0"/>
                        </a:rPr>
                        <a:t>đai</a:t>
                      </a:r>
                      <a:r>
                        <a:rPr lang="en-US" sz="1600" dirty="0">
                          <a:solidFill>
                            <a:srgbClr val="000000"/>
                          </a:solidFill>
                          <a:effectLst/>
                          <a:latin typeface="Verdana" panose="020B0604030504040204" pitchFamily="34" charset="0"/>
                        </a:rPr>
                        <a:t> 2013</a:t>
                      </a:r>
                    </a:p>
                  </a:txBody>
                  <a:tcPr marL="76200" marR="76200" marT="19050" marB="19050" anchor="ctr"/>
                </a:tc>
                <a:extLst>
                  <a:ext uri="{0D108BD9-81ED-4DB2-BD59-A6C34878D82A}">
                    <a16:rowId xmlns:a16="http://schemas.microsoft.com/office/drawing/2014/main" xmlns="" val="3645475503"/>
                  </a:ext>
                </a:extLst>
              </a:tr>
            </a:tbl>
          </a:graphicData>
        </a:graphic>
      </p:graphicFrame>
    </p:spTree>
    <p:extLst>
      <p:ext uri="{BB962C8B-B14F-4D97-AF65-F5344CB8AC3E}">
        <p14:creationId xmlns:p14="http://schemas.microsoft.com/office/powerpoint/2010/main" val="21001745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err="1"/>
              <a:t>Cách</a:t>
            </a:r>
            <a:r>
              <a:rPr lang="en-US" dirty="0"/>
              <a:t> </a:t>
            </a:r>
            <a:r>
              <a:rPr lang="en-US" dirty="0" err="1"/>
              <a:t>tính</a:t>
            </a:r>
            <a:r>
              <a:rPr lang="en-US" dirty="0"/>
              <a:t> </a:t>
            </a:r>
            <a:r>
              <a:rPr lang="en-US" dirty="0" err="1"/>
              <a:t>tỷ</a:t>
            </a:r>
            <a:r>
              <a:rPr lang="en-US" dirty="0"/>
              <a:t> </a:t>
            </a:r>
            <a:r>
              <a:rPr lang="en-US" dirty="0" err="1"/>
              <a:t>lệ</a:t>
            </a:r>
            <a:r>
              <a:rPr lang="en-US" dirty="0"/>
              <a:t> %: </a:t>
            </a:r>
            <a:r>
              <a:rPr lang="en-US" dirty="0" err="1"/>
              <a:t>Tỷ</a:t>
            </a:r>
            <a:r>
              <a:rPr lang="en-US" dirty="0"/>
              <a:t> </a:t>
            </a:r>
            <a:r>
              <a:rPr lang="en-US" dirty="0" err="1"/>
              <a:t>lệ</a:t>
            </a:r>
            <a:r>
              <a:rPr lang="en-US" dirty="0"/>
              <a:t> % = (</a:t>
            </a:r>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hòa</a:t>
            </a:r>
            <a:r>
              <a:rPr lang="en-US" dirty="0"/>
              <a:t> </a:t>
            </a:r>
            <a:r>
              <a:rPr lang="en-US" dirty="0" err="1"/>
              <a:t>giải</a:t>
            </a:r>
            <a:r>
              <a:rPr lang="en-US" dirty="0"/>
              <a:t> </a:t>
            </a:r>
            <a:r>
              <a:rPr lang="en-US" dirty="0" err="1"/>
              <a:t>thành</a:t>
            </a:r>
            <a:r>
              <a:rPr lang="en-US" dirty="0"/>
              <a:t>/</a:t>
            </a:r>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hòa</a:t>
            </a:r>
            <a:r>
              <a:rPr lang="en-US" dirty="0"/>
              <a:t> </a:t>
            </a:r>
            <a:r>
              <a:rPr lang="en-US" dirty="0" err="1"/>
              <a:t>giải</a:t>
            </a:r>
            <a:r>
              <a:rPr lang="en-US" dirty="0"/>
              <a:t>) x 100.</a:t>
            </a:r>
          </a:p>
          <a:p>
            <a:pPr algn="just"/>
            <a:r>
              <a:rPr lang="en-US" dirty="0" err="1"/>
              <a:t>Ví</a:t>
            </a:r>
            <a:r>
              <a:rPr lang="en-US" dirty="0"/>
              <a:t> </a:t>
            </a:r>
            <a:r>
              <a:rPr lang="en-US" dirty="0" err="1"/>
              <a:t>dụ</a:t>
            </a:r>
            <a:r>
              <a:rPr lang="en-US" dirty="0"/>
              <a:t>: </a:t>
            </a:r>
          </a:p>
          <a:p>
            <a:pPr algn="just"/>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r>
              <a:rPr lang="en-US" dirty="0"/>
              <a:t> </a:t>
            </a:r>
            <a:r>
              <a:rPr lang="en-US" dirty="0" err="1"/>
              <a:t>hòa</a:t>
            </a:r>
            <a:r>
              <a:rPr lang="en-US" dirty="0"/>
              <a:t> </a:t>
            </a:r>
            <a:r>
              <a:rPr lang="en-US" dirty="0" err="1"/>
              <a:t>giải</a:t>
            </a:r>
            <a:r>
              <a:rPr lang="en-US" dirty="0"/>
              <a:t> ở </a:t>
            </a:r>
            <a:r>
              <a:rPr lang="en-US" dirty="0" err="1"/>
              <a:t>cơ</a:t>
            </a:r>
            <a:r>
              <a:rPr lang="en-US" dirty="0"/>
              <a:t> </a:t>
            </a:r>
            <a:r>
              <a:rPr lang="en-US" dirty="0" err="1"/>
              <a:t>sở</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hòa</a:t>
            </a:r>
            <a:r>
              <a:rPr lang="en-US" dirty="0"/>
              <a:t> </a:t>
            </a:r>
            <a:r>
              <a:rPr lang="en-US" dirty="0" err="1"/>
              <a:t>giải</a:t>
            </a:r>
            <a:r>
              <a:rPr lang="en-US" dirty="0"/>
              <a:t>: 120 </a:t>
            </a:r>
            <a:r>
              <a:rPr lang="en-US" dirty="0" err="1"/>
              <a:t>vụ</a:t>
            </a:r>
            <a:endParaRPr lang="en-US" dirty="0"/>
          </a:p>
          <a:p>
            <a:pPr algn="just"/>
            <a:r>
              <a:rPr lang="en-US" dirty="0" err="1"/>
              <a:t>Tổng</a:t>
            </a:r>
            <a:r>
              <a:rPr lang="en-US" dirty="0"/>
              <a:t> </a:t>
            </a:r>
            <a:r>
              <a:rPr lang="en-US" dirty="0" err="1"/>
              <a:t>số</a:t>
            </a:r>
            <a:r>
              <a:rPr lang="en-US" dirty="0"/>
              <a:t> </a:t>
            </a:r>
            <a:r>
              <a:rPr lang="en-US" dirty="0" err="1"/>
              <a:t>vụ</a:t>
            </a:r>
            <a:r>
              <a:rPr lang="en-US" dirty="0"/>
              <a:t>, </a:t>
            </a:r>
            <a:r>
              <a:rPr lang="en-US" dirty="0" err="1"/>
              <a:t>việc</a:t>
            </a:r>
            <a:r>
              <a:rPr lang="en-US" dirty="0"/>
              <a:t> </a:t>
            </a:r>
            <a:r>
              <a:rPr lang="en-US" dirty="0" err="1"/>
              <a:t>hòa</a:t>
            </a:r>
            <a:r>
              <a:rPr lang="en-US" dirty="0"/>
              <a:t> </a:t>
            </a:r>
            <a:r>
              <a:rPr lang="en-US" dirty="0" err="1"/>
              <a:t>giải</a:t>
            </a:r>
            <a:r>
              <a:rPr lang="en-US" dirty="0"/>
              <a:t> </a:t>
            </a:r>
            <a:r>
              <a:rPr lang="en-US" dirty="0" err="1"/>
              <a:t>thành</a:t>
            </a:r>
            <a:r>
              <a:rPr lang="en-US" dirty="0"/>
              <a:t>: 110 </a:t>
            </a:r>
            <a:r>
              <a:rPr lang="en-US" dirty="0" err="1"/>
              <a:t>vụ</a:t>
            </a:r>
            <a:endParaRPr lang="en-US" dirty="0"/>
          </a:p>
          <a:p>
            <a:pPr algn="just"/>
            <a:r>
              <a:rPr lang="en-US" dirty="0" err="1"/>
              <a:t>Cách</a:t>
            </a:r>
            <a:r>
              <a:rPr lang="en-US" dirty="0"/>
              <a:t> </a:t>
            </a:r>
            <a:r>
              <a:rPr lang="en-US" dirty="0" err="1"/>
              <a:t>tính</a:t>
            </a:r>
            <a:r>
              <a:rPr lang="en-US" dirty="0"/>
              <a:t>: (110/120) x 100 = 91,66%</a:t>
            </a:r>
          </a:p>
        </p:txBody>
      </p:sp>
    </p:spTree>
    <p:extLst>
      <p:ext uri="{BB962C8B-B14F-4D97-AF65-F5344CB8AC3E}">
        <p14:creationId xmlns:p14="http://schemas.microsoft.com/office/powerpoint/2010/main" val="26942339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err="1"/>
              <a:t>Ủy</a:t>
            </a:r>
            <a:r>
              <a:rPr lang="en-US" dirty="0"/>
              <a:t> ban </a:t>
            </a:r>
            <a:r>
              <a:rPr lang="en-US" dirty="0" err="1"/>
              <a:t>nhân</a:t>
            </a:r>
            <a:r>
              <a:rPr lang="en-US" dirty="0"/>
              <a:t> </a:t>
            </a:r>
            <a:r>
              <a:rPr lang="en-US" dirty="0" err="1"/>
              <a:t>dân</a:t>
            </a:r>
            <a:r>
              <a:rPr lang="en-US" dirty="0"/>
              <a:t> </a:t>
            </a:r>
            <a:r>
              <a:rPr lang="en-US" dirty="0" err="1"/>
              <a:t>xã</a:t>
            </a:r>
            <a:r>
              <a:rPr lang="en-US" dirty="0"/>
              <a:t> </a:t>
            </a:r>
            <a:r>
              <a:rPr lang="en-US" dirty="0" err="1"/>
              <a:t>chỉ</a:t>
            </a:r>
            <a:r>
              <a:rPr lang="en-US" dirty="0"/>
              <a:t> </a:t>
            </a:r>
            <a:r>
              <a:rPr lang="en-US" dirty="0" err="1"/>
              <a:t>đạo</a:t>
            </a:r>
            <a:r>
              <a:rPr lang="en-US" dirty="0"/>
              <a:t>, </a:t>
            </a:r>
            <a:r>
              <a:rPr lang="en-US" dirty="0" err="1"/>
              <a:t>hướng</a:t>
            </a:r>
            <a:r>
              <a:rPr lang="en-US" dirty="0"/>
              <a:t> </a:t>
            </a:r>
            <a:r>
              <a:rPr lang="en-US" dirty="0" err="1"/>
              <a:t>dẫn</a:t>
            </a:r>
            <a:r>
              <a:rPr lang="en-US" dirty="0"/>
              <a:t> </a:t>
            </a:r>
            <a:r>
              <a:rPr lang="en-US" dirty="0" err="1"/>
              <a:t>tổ</a:t>
            </a:r>
            <a:r>
              <a:rPr lang="en-US" dirty="0"/>
              <a:t> </a:t>
            </a:r>
            <a:r>
              <a:rPr lang="en-US" dirty="0" err="1"/>
              <a:t>hòa</a:t>
            </a:r>
            <a:r>
              <a:rPr lang="en-US" dirty="0"/>
              <a:t> </a:t>
            </a:r>
            <a:r>
              <a:rPr lang="en-US" dirty="0" err="1"/>
              <a:t>giải</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rà</a:t>
            </a:r>
            <a:r>
              <a:rPr lang="en-US" dirty="0"/>
              <a:t> </a:t>
            </a:r>
            <a:r>
              <a:rPr lang="en-US" dirty="0" err="1"/>
              <a:t>soát</a:t>
            </a:r>
            <a:r>
              <a:rPr lang="en-US" dirty="0"/>
              <a:t>, </a:t>
            </a:r>
            <a:r>
              <a:rPr lang="en-US" dirty="0" err="1"/>
              <a:t>tổng</a:t>
            </a:r>
            <a:r>
              <a:rPr lang="en-US" dirty="0"/>
              <a:t> </a:t>
            </a:r>
            <a:r>
              <a:rPr lang="en-US" dirty="0" err="1"/>
              <a:t>hợp</a:t>
            </a:r>
            <a:r>
              <a:rPr lang="en-US" dirty="0"/>
              <a:t>, </a:t>
            </a:r>
            <a:r>
              <a:rPr lang="en-US" dirty="0" err="1"/>
              <a:t>báo</a:t>
            </a:r>
            <a:r>
              <a:rPr lang="en-US" dirty="0"/>
              <a:t> </a:t>
            </a:r>
            <a:r>
              <a:rPr lang="en-US" dirty="0" err="1"/>
              <a:t>cáo</a:t>
            </a:r>
            <a:r>
              <a:rPr lang="en-US" dirty="0"/>
              <a:t> </a:t>
            </a:r>
            <a:r>
              <a:rPr lang="en-US" dirty="0" err="1"/>
              <a:t>kết</a:t>
            </a:r>
            <a:r>
              <a:rPr lang="en-US" dirty="0"/>
              <a:t> </a:t>
            </a:r>
            <a:r>
              <a:rPr lang="en-US" dirty="0" err="1"/>
              <a:t>quả</a:t>
            </a:r>
            <a:r>
              <a:rPr lang="en-US" dirty="0"/>
              <a:t> </a:t>
            </a:r>
            <a:r>
              <a:rPr lang="en-US" dirty="0" err="1"/>
              <a:t>vụ</a:t>
            </a:r>
            <a:r>
              <a:rPr lang="en-US" dirty="0"/>
              <a:t>, </a:t>
            </a:r>
            <a:r>
              <a:rPr lang="en-US" dirty="0" err="1"/>
              <a:t>việc</a:t>
            </a:r>
            <a:r>
              <a:rPr lang="en-US" dirty="0"/>
              <a:t> </a:t>
            </a:r>
            <a:r>
              <a:rPr lang="en-US" dirty="0" err="1"/>
              <a:t>hòa</a:t>
            </a:r>
            <a:r>
              <a:rPr lang="en-US" dirty="0"/>
              <a:t> </a:t>
            </a:r>
            <a:r>
              <a:rPr lang="en-US" dirty="0" err="1"/>
              <a:t>giải</a:t>
            </a:r>
            <a:r>
              <a:rPr lang="en-US" dirty="0"/>
              <a:t> </a:t>
            </a:r>
            <a:r>
              <a:rPr lang="en-US" dirty="0" err="1"/>
              <a:t>thành</a:t>
            </a:r>
            <a:r>
              <a:rPr lang="en-US" dirty="0"/>
              <a:t> </a:t>
            </a:r>
            <a:r>
              <a:rPr lang="en-US" dirty="0" err="1"/>
              <a:t>để</a:t>
            </a:r>
            <a:r>
              <a:rPr lang="en-US" dirty="0"/>
              <a:t> </a:t>
            </a:r>
            <a:r>
              <a:rPr lang="en-US" dirty="0" err="1"/>
              <a:t>tổng</a:t>
            </a:r>
            <a:r>
              <a:rPr lang="en-US" dirty="0"/>
              <a:t> </a:t>
            </a:r>
            <a:r>
              <a:rPr lang="en-US" dirty="0" err="1"/>
              <a:t>hợp</a:t>
            </a:r>
            <a:r>
              <a:rPr lang="en-US" dirty="0"/>
              <a:t>, </a:t>
            </a:r>
            <a:r>
              <a:rPr lang="en-US" dirty="0" err="1"/>
              <a:t>xác</a:t>
            </a:r>
            <a:r>
              <a:rPr lang="en-US" dirty="0"/>
              <a:t> </a:t>
            </a:r>
            <a:r>
              <a:rPr lang="en-US" dirty="0" err="1"/>
              <a:t>định</a:t>
            </a:r>
            <a:r>
              <a:rPr lang="en-US" dirty="0"/>
              <a:t> </a:t>
            </a:r>
            <a:r>
              <a:rPr lang="en-US" dirty="0" err="1"/>
              <a:t>tỷ</a:t>
            </a:r>
            <a:r>
              <a:rPr lang="en-US" dirty="0"/>
              <a:t> </a:t>
            </a:r>
            <a:r>
              <a:rPr lang="en-US" dirty="0" err="1"/>
              <a:t>lệ</a:t>
            </a:r>
            <a:r>
              <a:rPr lang="en-US" dirty="0"/>
              <a:t> % </a:t>
            </a:r>
            <a:r>
              <a:rPr lang="en-US" dirty="0" err="1"/>
              <a:t>phục</a:t>
            </a:r>
            <a:r>
              <a:rPr lang="en-US" dirty="0"/>
              <a:t> </a:t>
            </a:r>
            <a:r>
              <a:rPr lang="en-US" dirty="0" err="1"/>
              <a:t>vụ</a:t>
            </a:r>
            <a:r>
              <a:rPr lang="en-US" dirty="0"/>
              <a:t> </a:t>
            </a:r>
            <a:r>
              <a:rPr lang="en-US" dirty="0" err="1"/>
              <a:t>việc</a:t>
            </a:r>
            <a:r>
              <a:rPr lang="en-US" dirty="0"/>
              <a:t> </a:t>
            </a:r>
            <a:r>
              <a:rPr lang="en-US" dirty="0" err="1"/>
              <a:t>đánh</a:t>
            </a:r>
            <a:r>
              <a:rPr lang="en-US" dirty="0"/>
              <a:t> </a:t>
            </a:r>
            <a:r>
              <a:rPr lang="en-US" dirty="0" err="1"/>
              <a:t>giá</a:t>
            </a:r>
            <a:r>
              <a:rPr lang="en-US" dirty="0"/>
              <a:t>, </a:t>
            </a:r>
            <a:r>
              <a:rPr lang="en-US" dirty="0" err="1"/>
              <a:t>công</a:t>
            </a:r>
            <a:r>
              <a:rPr lang="en-US" dirty="0"/>
              <a:t> </a:t>
            </a:r>
            <a:r>
              <a:rPr lang="en-US" dirty="0" err="1"/>
              <a:t>nhận</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a:t>
            </a:r>
          </a:p>
          <a:p>
            <a:pPr algn="just"/>
            <a:endParaRPr lang="en-US" dirty="0"/>
          </a:p>
        </p:txBody>
      </p:sp>
    </p:spTree>
    <p:extLst>
      <p:ext uri="{BB962C8B-B14F-4D97-AF65-F5344CB8AC3E}">
        <p14:creationId xmlns:p14="http://schemas.microsoft.com/office/powerpoint/2010/main" val="650664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a:t>16.3. </a:t>
            </a:r>
            <a:r>
              <a:rPr lang="en-US" b="1" dirty="0" err="1"/>
              <a:t>Tỷ</a:t>
            </a:r>
            <a:r>
              <a:rPr lang="en-US" b="1" dirty="0"/>
              <a:t> </a:t>
            </a:r>
            <a:r>
              <a:rPr lang="en-US" b="1" dirty="0" err="1"/>
              <a:t>lệ</a:t>
            </a:r>
            <a:r>
              <a:rPr lang="en-US" b="1" dirty="0"/>
              <a:t> </a:t>
            </a:r>
            <a:r>
              <a:rPr lang="en-US" b="1" dirty="0" err="1"/>
              <a:t>người</a:t>
            </a:r>
            <a:r>
              <a:rPr lang="en-US" b="1" dirty="0"/>
              <a:t> </a:t>
            </a:r>
            <a:r>
              <a:rPr lang="en-US" b="1" dirty="0" err="1"/>
              <a:t>dân</a:t>
            </a:r>
            <a:r>
              <a:rPr lang="en-US" b="1" dirty="0"/>
              <a:t> </a:t>
            </a:r>
            <a:r>
              <a:rPr lang="en-US" b="1" dirty="0" err="1"/>
              <a:t>thuộc</a:t>
            </a:r>
            <a:r>
              <a:rPr lang="en-US" b="1" dirty="0"/>
              <a:t> </a:t>
            </a:r>
            <a:r>
              <a:rPr lang="en-US" b="1" dirty="0" err="1"/>
              <a:t>đối</a:t>
            </a:r>
            <a:r>
              <a:rPr lang="en-US" b="1" dirty="0"/>
              <a:t> </a:t>
            </a:r>
            <a:r>
              <a:rPr lang="en-US" b="1" dirty="0" err="1"/>
              <a:t>tượng</a:t>
            </a:r>
            <a:r>
              <a:rPr lang="en-US" b="1" dirty="0"/>
              <a:t> </a:t>
            </a:r>
            <a:r>
              <a:rPr lang="en-US" b="1" dirty="0" err="1"/>
              <a:t>trợ</a:t>
            </a:r>
            <a:r>
              <a:rPr lang="en-US" b="1" dirty="0"/>
              <a:t> </a:t>
            </a:r>
            <a:r>
              <a:rPr lang="en-US" b="1" dirty="0" err="1"/>
              <a:t>giúp</a:t>
            </a:r>
            <a:r>
              <a:rPr lang="en-US" b="1" dirty="0"/>
              <a:t> </a:t>
            </a:r>
            <a:r>
              <a:rPr lang="en-US" b="1" dirty="0" err="1"/>
              <a:t>pháp</a:t>
            </a:r>
            <a:r>
              <a:rPr lang="en-US" b="1" dirty="0"/>
              <a:t> </a:t>
            </a:r>
            <a:r>
              <a:rPr lang="en-US" b="1" dirty="0" err="1"/>
              <a:t>lý</a:t>
            </a:r>
            <a:r>
              <a:rPr lang="en-US" b="1" dirty="0"/>
              <a:t> </a:t>
            </a:r>
            <a:r>
              <a:rPr lang="en-US" b="1" dirty="0" err="1"/>
              <a:t>tiếp</a:t>
            </a:r>
            <a:r>
              <a:rPr lang="en-US" b="1" dirty="0"/>
              <a:t> </a:t>
            </a:r>
            <a:r>
              <a:rPr lang="en-US" b="1" dirty="0" err="1"/>
              <a:t>cận</a:t>
            </a:r>
            <a:r>
              <a:rPr lang="en-US" b="1" dirty="0"/>
              <a:t> </a:t>
            </a:r>
            <a:r>
              <a:rPr lang="en-US" b="1" dirty="0" err="1"/>
              <a:t>và</a:t>
            </a:r>
            <a:r>
              <a:rPr lang="en-US" b="1" dirty="0"/>
              <a:t> </a:t>
            </a:r>
            <a:r>
              <a:rPr lang="en-US" b="1" dirty="0" err="1"/>
              <a:t>được</a:t>
            </a:r>
            <a:r>
              <a:rPr lang="en-US" b="1" dirty="0"/>
              <a:t> </a:t>
            </a:r>
            <a:r>
              <a:rPr lang="en-US" b="1" dirty="0" err="1"/>
              <a:t>trợ</a:t>
            </a:r>
            <a:r>
              <a:rPr lang="en-US" b="1" dirty="0"/>
              <a:t> </a:t>
            </a:r>
            <a:r>
              <a:rPr lang="en-US" b="1" dirty="0" err="1"/>
              <a:t>giúp</a:t>
            </a:r>
            <a:r>
              <a:rPr lang="en-US" b="1" dirty="0"/>
              <a:t> </a:t>
            </a:r>
            <a:r>
              <a:rPr lang="en-US" b="1" dirty="0" err="1"/>
              <a:t>pháp</a:t>
            </a:r>
            <a:r>
              <a:rPr lang="en-US" b="1" dirty="0"/>
              <a:t> </a:t>
            </a:r>
            <a:r>
              <a:rPr lang="en-US" b="1" dirty="0" err="1"/>
              <a:t>lý</a:t>
            </a:r>
            <a:r>
              <a:rPr lang="en-US" b="1" dirty="0"/>
              <a:t> </a:t>
            </a:r>
            <a:r>
              <a:rPr lang="en-US" b="1" dirty="0" err="1"/>
              <a:t>khi</a:t>
            </a:r>
            <a:r>
              <a:rPr lang="en-US" b="1" dirty="0"/>
              <a:t> </a:t>
            </a:r>
            <a:r>
              <a:rPr lang="en-US" b="1" dirty="0" err="1"/>
              <a:t>có</a:t>
            </a:r>
            <a:r>
              <a:rPr lang="en-US" b="1" dirty="0"/>
              <a:t> </a:t>
            </a:r>
            <a:r>
              <a:rPr lang="en-US" b="1" dirty="0" err="1"/>
              <a:t>yêu</a:t>
            </a:r>
            <a:r>
              <a:rPr lang="en-US" b="1" dirty="0"/>
              <a:t> </a:t>
            </a:r>
            <a:r>
              <a:rPr lang="en-US" b="1" dirty="0" err="1"/>
              <a:t>cầu</a:t>
            </a:r>
            <a:r>
              <a:rPr lang="en-US" b="1" dirty="0"/>
              <a:t>: </a:t>
            </a:r>
            <a:r>
              <a:rPr lang="en-US" dirty="0" err="1"/>
              <a:t>Đạt</a:t>
            </a:r>
            <a:r>
              <a:rPr lang="en-US" dirty="0"/>
              <a:t> </a:t>
            </a:r>
            <a:r>
              <a:rPr lang="en-US" dirty="0" err="1"/>
              <a:t>từ</a:t>
            </a:r>
            <a:r>
              <a:rPr lang="en-US" dirty="0"/>
              <a:t> 90% </a:t>
            </a:r>
            <a:r>
              <a:rPr lang="en-US" dirty="0" err="1"/>
              <a:t>trở</a:t>
            </a:r>
            <a:r>
              <a:rPr lang="en-US" dirty="0"/>
              <a:t> </a:t>
            </a:r>
            <a:r>
              <a:rPr lang="en-US" dirty="0" err="1"/>
              <a:t>lên</a:t>
            </a:r>
            <a:r>
              <a:rPr lang="en-US" dirty="0"/>
              <a:t>.</a:t>
            </a:r>
          </a:p>
          <a:p>
            <a:pPr algn="just"/>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Điều</a:t>
            </a:r>
            <a:r>
              <a:rPr lang="en-US" dirty="0"/>
              <a:t> 7 </a:t>
            </a:r>
            <a:r>
              <a:rPr lang="en-US" dirty="0" err="1"/>
              <a:t>Luật</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năm</a:t>
            </a:r>
            <a:r>
              <a:rPr lang="en-US" dirty="0"/>
              <a:t> 2017.</a:t>
            </a:r>
          </a:p>
          <a:p>
            <a:endParaRPr lang="en-US" dirty="0"/>
          </a:p>
        </p:txBody>
      </p:sp>
    </p:spTree>
    <p:extLst>
      <p:ext uri="{BB962C8B-B14F-4D97-AF65-F5344CB8AC3E}">
        <p14:creationId xmlns:p14="http://schemas.microsoft.com/office/powerpoint/2010/main" val="30419805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vi-VN" b="1" dirty="0"/>
              <a:t>Điều 7. Người được trợ giúp pháp lý</a:t>
            </a:r>
            <a:endParaRPr lang="vi-VN" dirty="0"/>
          </a:p>
          <a:p>
            <a:r>
              <a:rPr lang="vi-VN" dirty="0"/>
              <a:t>1. Người có công với cách mạng.</a:t>
            </a:r>
          </a:p>
          <a:p>
            <a:r>
              <a:rPr lang="vi-VN" dirty="0"/>
              <a:t>2. Người thuộc hộ nghèo.</a:t>
            </a:r>
          </a:p>
          <a:p>
            <a:r>
              <a:rPr lang="vi-VN" dirty="0"/>
              <a:t>3. Trẻ em.</a:t>
            </a:r>
          </a:p>
          <a:p>
            <a:r>
              <a:rPr lang="vi-VN" dirty="0"/>
              <a:t>4. Người dân tộc thiểu số cư trú ở vùng có điều kiện kinh tế - xã hội đặc biệt khó khăn.</a:t>
            </a:r>
          </a:p>
          <a:p>
            <a:r>
              <a:rPr lang="vi-VN" dirty="0"/>
              <a:t>5. Người bị buộc tội từ đủ 16 tuổi đến dưới 18 tuổi.</a:t>
            </a:r>
          </a:p>
          <a:p>
            <a:r>
              <a:rPr lang="vi-VN" dirty="0"/>
              <a:t>6. Người bị buộc tội thuộc hộ cận nghèo.</a:t>
            </a:r>
          </a:p>
          <a:p>
            <a:r>
              <a:rPr lang="vi-VN" dirty="0"/>
              <a:t>7. Người thuộc một trong các trường hợp sau đây có khó khăn về tài chính:</a:t>
            </a:r>
          </a:p>
          <a:p>
            <a:r>
              <a:rPr lang="vi-VN" dirty="0"/>
              <a:t>a) Cha đẻ, mẹ đẻ, vợ, chồng, con của liệt sĩ và người có công nuôi dưỡng khi liệt sĩ còn nhỏ;</a:t>
            </a:r>
          </a:p>
          <a:p>
            <a:r>
              <a:rPr lang="vi-VN" dirty="0"/>
              <a:t>b) Người nhiễm chất độc da cam;</a:t>
            </a:r>
          </a:p>
          <a:p>
            <a:r>
              <a:rPr lang="vi-VN" dirty="0"/>
              <a:t>c) Người cao tuổi;</a:t>
            </a:r>
          </a:p>
          <a:p>
            <a:r>
              <a:rPr lang="vi-VN" dirty="0"/>
              <a:t>d) Người khuyết tật;</a:t>
            </a:r>
          </a:p>
          <a:p>
            <a:r>
              <a:rPr lang="vi-VN" dirty="0"/>
              <a:t>đ) Người từ đủ 16 tuổi đến dưới 18 tuổi là bị hại trong vụ án hình sự;</a:t>
            </a:r>
          </a:p>
          <a:p>
            <a:r>
              <a:rPr lang="vi-VN" dirty="0"/>
              <a:t>e) Nạn nhân trong vụ việc bạo lực gia đình;</a:t>
            </a:r>
          </a:p>
          <a:p>
            <a:r>
              <a:rPr lang="vi-VN" dirty="0"/>
              <a:t>g) Nạn nhân của hành vi mua bán người theo quy định của Luật Phòng, chống mua bán người;</a:t>
            </a:r>
          </a:p>
          <a:p>
            <a:r>
              <a:rPr lang="vi-VN" dirty="0"/>
              <a:t>h) Người nhiễm HIV.</a:t>
            </a:r>
          </a:p>
          <a:p>
            <a:endParaRPr lang="en-US" dirty="0"/>
          </a:p>
        </p:txBody>
      </p:sp>
    </p:spTree>
    <p:extLst>
      <p:ext uri="{BB962C8B-B14F-4D97-AF65-F5344CB8AC3E}">
        <p14:creationId xmlns:p14="http://schemas.microsoft.com/office/powerpoint/2010/main" val="39240059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dirty="0" err="1"/>
              <a:t>Cách</a:t>
            </a:r>
            <a:r>
              <a:rPr lang="en-US" dirty="0"/>
              <a:t> </a:t>
            </a:r>
            <a:r>
              <a:rPr lang="en-US" dirty="0" err="1"/>
              <a:t>tính</a:t>
            </a:r>
            <a:r>
              <a:rPr lang="en-US" dirty="0"/>
              <a:t> </a:t>
            </a:r>
            <a:r>
              <a:rPr lang="en-US" dirty="0" err="1"/>
              <a:t>tỷ</a:t>
            </a:r>
            <a:r>
              <a:rPr lang="en-US" dirty="0"/>
              <a:t> </a:t>
            </a:r>
            <a:r>
              <a:rPr lang="en-US" dirty="0" err="1"/>
              <a:t>lệ</a:t>
            </a:r>
            <a:r>
              <a:rPr lang="en-US" dirty="0"/>
              <a:t> %: </a:t>
            </a:r>
            <a:r>
              <a:rPr lang="en-US" dirty="0" err="1"/>
              <a:t>Tỷ</a:t>
            </a:r>
            <a:r>
              <a:rPr lang="en-US" dirty="0"/>
              <a:t> </a:t>
            </a:r>
            <a:r>
              <a:rPr lang="en-US" dirty="0" err="1"/>
              <a:t>lệ</a:t>
            </a:r>
            <a:r>
              <a:rPr lang="en-US" dirty="0"/>
              <a:t> % = (</a:t>
            </a:r>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được</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a:t>
            </a:r>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có</a:t>
            </a:r>
            <a:r>
              <a:rPr lang="en-US" dirty="0"/>
              <a:t> </a:t>
            </a:r>
            <a:r>
              <a:rPr lang="en-US" dirty="0" err="1"/>
              <a:t>yêu</a:t>
            </a:r>
            <a:r>
              <a:rPr lang="en-US" dirty="0"/>
              <a:t> </a:t>
            </a:r>
            <a:r>
              <a:rPr lang="en-US" dirty="0" err="1"/>
              <a:t>cầu</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x 100.</a:t>
            </a:r>
          </a:p>
          <a:p>
            <a:r>
              <a:rPr lang="en-US" dirty="0" err="1"/>
              <a:t>Ví</a:t>
            </a:r>
            <a:r>
              <a:rPr lang="en-US" dirty="0"/>
              <a:t> </a:t>
            </a:r>
            <a:r>
              <a:rPr lang="en-US" dirty="0" err="1"/>
              <a:t>dụ</a:t>
            </a:r>
            <a:r>
              <a:rPr lang="en-US" dirty="0"/>
              <a:t>:</a:t>
            </a:r>
          </a:p>
          <a:p>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b="1" dirty="0" err="1"/>
              <a:t>có</a:t>
            </a:r>
            <a:r>
              <a:rPr lang="en-US" b="1" dirty="0"/>
              <a:t> </a:t>
            </a:r>
            <a:r>
              <a:rPr lang="en-US" b="1" dirty="0" err="1"/>
              <a:t>yêu</a:t>
            </a:r>
            <a:r>
              <a:rPr lang="en-US" b="1" dirty="0"/>
              <a:t> </a:t>
            </a:r>
            <a:r>
              <a:rPr lang="en-US" b="1" dirty="0" err="1"/>
              <a:t>cầu</a:t>
            </a:r>
            <a:r>
              <a:rPr lang="en-US" b="1"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150 </a:t>
            </a:r>
            <a:r>
              <a:rPr lang="en-US" dirty="0" err="1"/>
              <a:t>người</a:t>
            </a:r>
            <a:endParaRPr lang="en-US" dirty="0"/>
          </a:p>
          <a:p>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được</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135 </a:t>
            </a:r>
            <a:r>
              <a:rPr lang="en-US" dirty="0" err="1"/>
              <a:t>người</a:t>
            </a:r>
            <a:endParaRPr lang="en-US" dirty="0"/>
          </a:p>
          <a:p>
            <a:r>
              <a:rPr lang="en-US" dirty="0" err="1"/>
              <a:t>Cách</a:t>
            </a:r>
            <a:r>
              <a:rPr lang="en-US" dirty="0"/>
              <a:t> </a:t>
            </a:r>
            <a:r>
              <a:rPr lang="en-US" dirty="0" err="1"/>
              <a:t>tính</a:t>
            </a:r>
            <a:r>
              <a:rPr lang="en-US" dirty="0"/>
              <a:t>: (135/150)x 100 = 90%</a:t>
            </a:r>
          </a:p>
        </p:txBody>
      </p:sp>
    </p:spTree>
    <p:extLst>
      <p:ext uri="{BB962C8B-B14F-4D97-AF65-F5344CB8AC3E}">
        <p14:creationId xmlns:p14="http://schemas.microsoft.com/office/powerpoint/2010/main" val="2032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Nội</a:t>
            </a:r>
            <a:r>
              <a:rPr lang="en-US" dirty="0"/>
              <a:t> dung </a:t>
            </a:r>
            <a:r>
              <a:rPr lang="en-US" dirty="0" err="1"/>
              <a:t>cơ</a:t>
            </a:r>
            <a:r>
              <a:rPr lang="en-US" dirty="0"/>
              <a:t> </a:t>
            </a:r>
            <a:r>
              <a:rPr lang="en-US" dirty="0" err="1"/>
              <a:t>bản</a:t>
            </a:r>
            <a:r>
              <a:rPr lang="en-US" dirty="0"/>
              <a:t>, </a:t>
            </a:r>
            <a:r>
              <a:rPr lang="en-US" dirty="0" err="1"/>
              <a:t>điểm</a:t>
            </a:r>
            <a:r>
              <a:rPr lang="en-US" dirty="0"/>
              <a:t> </a:t>
            </a:r>
            <a:r>
              <a:rPr lang="en-US" dirty="0" err="1"/>
              <a:t>mới</a:t>
            </a:r>
            <a:r>
              <a:rPr lang="en-US" dirty="0"/>
              <a:t> </a:t>
            </a:r>
            <a:r>
              <a:rPr lang="en-US" dirty="0" err="1"/>
              <a:t>của</a:t>
            </a:r>
            <a:r>
              <a:rPr lang="en-US" dirty="0"/>
              <a:t> </a:t>
            </a:r>
            <a:r>
              <a:rPr lang="en-US" dirty="0" err="1"/>
              <a:t>Quyết</a:t>
            </a:r>
            <a:r>
              <a:rPr lang="en-US" dirty="0"/>
              <a:t> </a:t>
            </a:r>
            <a:r>
              <a:rPr lang="en-US" dirty="0" err="1"/>
              <a:t>định</a:t>
            </a:r>
            <a:r>
              <a:rPr lang="en-US" dirty="0"/>
              <a:t> 25/2021/QĐ-</a:t>
            </a:r>
            <a:r>
              <a:rPr lang="en-US" dirty="0" err="1"/>
              <a:t>TTg</a:t>
            </a:r>
            <a:endParaRPr lang="en-US" dirty="0"/>
          </a:p>
        </p:txBody>
      </p:sp>
      <p:sp>
        <p:nvSpPr>
          <p:cNvPr id="3" name="Content Placeholder 2"/>
          <p:cNvSpPr>
            <a:spLocks noGrp="1"/>
          </p:cNvSpPr>
          <p:nvPr>
            <p:ph idx="1"/>
          </p:nvPr>
        </p:nvSpPr>
        <p:spPr/>
        <p:txBody>
          <a:bodyPr/>
          <a:lstStyle/>
          <a:p>
            <a:r>
              <a:rPr lang="en-US" dirty="0" err="1"/>
              <a:t>Phạm</a:t>
            </a:r>
            <a:r>
              <a:rPr lang="en-US" dirty="0"/>
              <a:t> vi </a:t>
            </a:r>
            <a:r>
              <a:rPr lang="en-US" dirty="0" err="1"/>
              <a:t>điều</a:t>
            </a:r>
            <a:r>
              <a:rPr lang="en-US" dirty="0"/>
              <a:t> </a:t>
            </a:r>
            <a:r>
              <a:rPr lang="en-US" dirty="0" err="1"/>
              <a:t>chỉnh</a:t>
            </a:r>
            <a:r>
              <a:rPr lang="en-US" dirty="0"/>
              <a:t>, </a:t>
            </a:r>
            <a:r>
              <a:rPr lang="en-US" dirty="0" err="1"/>
              <a:t>đối</a:t>
            </a:r>
            <a:r>
              <a:rPr lang="en-US" dirty="0"/>
              <a:t> </a:t>
            </a:r>
            <a:r>
              <a:rPr lang="en-US" dirty="0" err="1"/>
              <a:t>tượng</a:t>
            </a:r>
            <a:r>
              <a:rPr lang="en-US" dirty="0"/>
              <a:t> </a:t>
            </a:r>
            <a:r>
              <a:rPr lang="en-US" dirty="0" err="1"/>
              <a:t>áp</a:t>
            </a:r>
            <a:r>
              <a:rPr lang="en-US" dirty="0"/>
              <a:t> </a:t>
            </a:r>
            <a:r>
              <a:rPr lang="en-US" dirty="0" err="1"/>
              <a:t>dụng</a:t>
            </a:r>
            <a:endParaRPr lang="en-US" dirty="0"/>
          </a:p>
          <a:p>
            <a:r>
              <a:rPr lang="en-US" dirty="0" err="1"/>
              <a:t>Nguyên</a:t>
            </a:r>
            <a:r>
              <a:rPr lang="en-US" dirty="0"/>
              <a:t> </a:t>
            </a:r>
            <a:r>
              <a:rPr lang="en-US" dirty="0" err="1"/>
              <a:t>tắc</a:t>
            </a:r>
            <a:r>
              <a:rPr lang="en-US" dirty="0"/>
              <a:t> </a:t>
            </a:r>
            <a:r>
              <a:rPr lang="en-US" dirty="0" err="1"/>
              <a:t>thực</a:t>
            </a:r>
            <a:r>
              <a:rPr lang="en-US" dirty="0"/>
              <a:t> </a:t>
            </a:r>
            <a:r>
              <a:rPr lang="en-US" dirty="0" err="1"/>
              <a:t>hiện</a:t>
            </a:r>
            <a:endParaRPr lang="en-US" dirty="0"/>
          </a:p>
          <a:p>
            <a:r>
              <a:rPr lang="en-US" dirty="0" err="1"/>
              <a:t>Các</a:t>
            </a:r>
            <a:r>
              <a:rPr lang="en-US" dirty="0"/>
              <a:t> </a:t>
            </a:r>
            <a:r>
              <a:rPr lang="en-US" dirty="0" err="1"/>
              <a:t>tiêu</a:t>
            </a:r>
            <a:r>
              <a:rPr lang="en-US" dirty="0"/>
              <a:t> </a:t>
            </a:r>
            <a:r>
              <a:rPr lang="en-US" dirty="0" err="1"/>
              <a:t>chí</a:t>
            </a:r>
            <a:r>
              <a:rPr lang="en-US" dirty="0"/>
              <a:t> </a:t>
            </a:r>
          </a:p>
          <a:p>
            <a:r>
              <a:rPr lang="en-US" dirty="0" err="1"/>
              <a:t>Điều</a:t>
            </a:r>
            <a:r>
              <a:rPr lang="en-US" dirty="0"/>
              <a:t> </a:t>
            </a:r>
            <a:r>
              <a:rPr lang="en-US" dirty="0" err="1"/>
              <a:t>kiện</a:t>
            </a:r>
            <a:r>
              <a:rPr lang="en-US" dirty="0"/>
              <a:t> </a:t>
            </a:r>
            <a:r>
              <a:rPr lang="en-US" dirty="0" err="1"/>
              <a:t>công</a:t>
            </a:r>
            <a:r>
              <a:rPr lang="en-US" dirty="0"/>
              <a:t> </a:t>
            </a:r>
            <a:r>
              <a:rPr lang="en-US" dirty="0" err="1"/>
              <a:t>nhận</a:t>
            </a:r>
            <a:endParaRPr lang="en-US" dirty="0"/>
          </a:p>
          <a:p>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đánh</a:t>
            </a:r>
            <a:r>
              <a:rPr lang="en-US" dirty="0"/>
              <a:t> </a:t>
            </a:r>
            <a:r>
              <a:rPr lang="en-US" dirty="0" err="1"/>
              <a:t>giá</a:t>
            </a:r>
            <a:r>
              <a:rPr lang="en-US" dirty="0"/>
              <a:t>, </a:t>
            </a:r>
            <a:r>
              <a:rPr lang="en-US" dirty="0" err="1"/>
              <a:t>công</a:t>
            </a:r>
            <a:r>
              <a:rPr lang="en-US" dirty="0"/>
              <a:t> </a:t>
            </a:r>
            <a:r>
              <a:rPr lang="en-US" dirty="0" err="1"/>
              <a:t>nhận</a:t>
            </a:r>
            <a:endParaRPr lang="en-US" dirty="0"/>
          </a:p>
          <a:p>
            <a:r>
              <a:rPr lang="en-US" dirty="0" err="1"/>
              <a:t>Nguồn</a:t>
            </a:r>
            <a:r>
              <a:rPr lang="en-US" dirty="0"/>
              <a:t> </a:t>
            </a:r>
            <a:r>
              <a:rPr lang="en-US" dirty="0" err="1"/>
              <a:t>lực</a:t>
            </a:r>
            <a:r>
              <a:rPr lang="en-US" dirty="0"/>
              <a:t> </a:t>
            </a:r>
            <a:r>
              <a:rPr lang="en-US" dirty="0" err="1"/>
              <a:t>thực</a:t>
            </a:r>
            <a:r>
              <a:rPr lang="en-US" dirty="0"/>
              <a:t> </a:t>
            </a:r>
            <a:r>
              <a:rPr lang="en-US" dirty="0" err="1"/>
              <a:t>hiện</a:t>
            </a:r>
            <a:endParaRPr lang="en-US" dirty="0"/>
          </a:p>
          <a:p>
            <a:r>
              <a:rPr lang="en-US" dirty="0" err="1"/>
              <a:t>Trách</a:t>
            </a:r>
            <a:r>
              <a:rPr lang="en-US" dirty="0"/>
              <a:t> </a:t>
            </a:r>
            <a:r>
              <a:rPr lang="en-US" dirty="0" err="1"/>
              <a:t>nhiệm</a:t>
            </a:r>
            <a:r>
              <a:rPr lang="en-US" dirty="0"/>
              <a:t> </a:t>
            </a:r>
            <a:r>
              <a:rPr lang="en-US" dirty="0" err="1"/>
              <a:t>của</a:t>
            </a:r>
            <a:r>
              <a:rPr lang="en-US" dirty="0"/>
              <a:t> </a:t>
            </a:r>
            <a:r>
              <a:rPr lang="en-US" dirty="0" err="1"/>
              <a:t>cơ</a:t>
            </a:r>
            <a:r>
              <a:rPr lang="en-US" dirty="0"/>
              <a:t> </a:t>
            </a:r>
            <a:r>
              <a:rPr lang="en-US" dirty="0" err="1"/>
              <a:t>quan</a:t>
            </a:r>
            <a:r>
              <a:rPr lang="en-US" dirty="0"/>
              <a:t>, </a:t>
            </a:r>
            <a:r>
              <a:rPr lang="en-US" dirty="0" err="1"/>
              <a:t>tổ</a:t>
            </a:r>
            <a:r>
              <a:rPr lang="en-US" dirty="0"/>
              <a:t> </a:t>
            </a:r>
            <a:r>
              <a:rPr lang="en-US" dirty="0" err="1"/>
              <a:t>chức</a:t>
            </a:r>
            <a:r>
              <a:rPr lang="en-US" dirty="0"/>
              <a:t> </a:t>
            </a:r>
            <a:r>
              <a:rPr lang="en-US" dirty="0" err="1"/>
              <a:t>liên</a:t>
            </a:r>
            <a:r>
              <a:rPr lang="en-US" dirty="0"/>
              <a:t> </a:t>
            </a:r>
            <a:r>
              <a:rPr lang="en-US" dirty="0" err="1"/>
              <a:t>quan</a:t>
            </a:r>
            <a:endParaRPr lang="en-US" dirty="0"/>
          </a:p>
        </p:txBody>
      </p:sp>
    </p:spTree>
    <p:extLst>
      <p:ext uri="{BB962C8B-B14F-4D97-AF65-F5344CB8AC3E}">
        <p14:creationId xmlns:p14="http://schemas.microsoft.com/office/powerpoint/2010/main" val="1417908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nl-NL" dirty="0"/>
              <a:t>Sở Tư pháp chỉ đạo Trung tâm trợ giúp pháp lý nhà nước, tổ chức ký hợp đồng thực hiện trợ giúp pháp lý, tổ chức đăng ký tham gia trợ giúp pháp lý thuộc phạm vi quản lý rà soát, tổng hợp thông tin về tổng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được</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có</a:t>
            </a:r>
            <a:r>
              <a:rPr lang="en-US" dirty="0"/>
              <a:t> </a:t>
            </a:r>
            <a:r>
              <a:rPr lang="en-US" dirty="0" err="1"/>
              <a:t>yêu</a:t>
            </a:r>
            <a:r>
              <a:rPr lang="en-US" dirty="0"/>
              <a:t> </a:t>
            </a:r>
            <a:r>
              <a:rPr lang="en-US" dirty="0" err="1"/>
              <a:t>cầu</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trong</a:t>
            </a:r>
            <a:r>
              <a:rPr lang="en-US" dirty="0"/>
              <a:t> </a:t>
            </a:r>
            <a:r>
              <a:rPr lang="en-US" dirty="0" err="1"/>
              <a:t>năm</a:t>
            </a:r>
            <a:r>
              <a:rPr lang="en-US" dirty="0"/>
              <a:t>, </a:t>
            </a:r>
            <a:r>
              <a:rPr lang="en-US" dirty="0" err="1"/>
              <a:t>đồng</a:t>
            </a:r>
            <a:r>
              <a:rPr lang="en-US" dirty="0"/>
              <a:t> </a:t>
            </a:r>
            <a:r>
              <a:rPr lang="en-US" dirty="0" err="1"/>
              <a:t>thời</a:t>
            </a:r>
            <a:r>
              <a:rPr lang="en-US" dirty="0"/>
              <a:t> </a:t>
            </a:r>
            <a:r>
              <a:rPr lang="en-US" dirty="0" err="1"/>
              <a:t>giao</a:t>
            </a:r>
            <a:r>
              <a:rPr lang="en-US" dirty="0"/>
              <a:t> </a:t>
            </a:r>
            <a:r>
              <a:rPr lang="en-US" dirty="0" err="1"/>
              <a:t>Trung</a:t>
            </a:r>
            <a:r>
              <a:rPr lang="en-US" dirty="0"/>
              <a:t> </a:t>
            </a:r>
            <a:r>
              <a:rPr lang="en-US" dirty="0" err="1"/>
              <a:t>tâm</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nhà</a:t>
            </a:r>
            <a:r>
              <a:rPr lang="en-US" dirty="0"/>
              <a:t> </a:t>
            </a:r>
            <a:r>
              <a:rPr lang="en-US" dirty="0" err="1"/>
              <a:t>nước</a:t>
            </a:r>
            <a:r>
              <a:rPr lang="en-US" dirty="0"/>
              <a:t> </a:t>
            </a:r>
            <a:r>
              <a:rPr lang="en-US" dirty="0" err="1"/>
              <a:t>là</a:t>
            </a:r>
            <a:r>
              <a:rPr lang="en-US" dirty="0"/>
              <a:t> </a:t>
            </a:r>
            <a:r>
              <a:rPr lang="en-US" dirty="0" err="1"/>
              <a:t>đầu</a:t>
            </a:r>
            <a:r>
              <a:rPr lang="en-US" dirty="0"/>
              <a:t> </a:t>
            </a:r>
            <a:r>
              <a:rPr lang="en-US" dirty="0" err="1"/>
              <a:t>mối</a:t>
            </a:r>
            <a:r>
              <a:rPr lang="en-US" dirty="0"/>
              <a:t> </a:t>
            </a:r>
            <a:r>
              <a:rPr lang="en-US" dirty="0" err="1"/>
              <a:t>tổng</a:t>
            </a:r>
            <a:r>
              <a:rPr lang="en-US" dirty="0"/>
              <a:t> </a:t>
            </a:r>
            <a:r>
              <a:rPr lang="en-US" dirty="0" err="1"/>
              <a:t>hợp</a:t>
            </a:r>
            <a:r>
              <a:rPr lang="en-US" dirty="0"/>
              <a:t> </a:t>
            </a:r>
            <a:r>
              <a:rPr lang="en-US" dirty="0" err="1"/>
              <a:t>thông</a:t>
            </a:r>
            <a:r>
              <a:rPr lang="en-US" dirty="0"/>
              <a:t> tin </a:t>
            </a:r>
            <a:r>
              <a:rPr lang="en-US" dirty="0" err="1"/>
              <a:t>nêu</a:t>
            </a:r>
            <a:r>
              <a:rPr lang="en-US" dirty="0"/>
              <a:t> </a:t>
            </a:r>
            <a:r>
              <a:rPr lang="en-US" dirty="0" err="1"/>
              <a:t>trên</a:t>
            </a:r>
            <a:r>
              <a:rPr lang="en-US" dirty="0"/>
              <a:t>.</a:t>
            </a:r>
          </a:p>
          <a:p>
            <a:pPr algn="just"/>
            <a:r>
              <a:rPr lang="en-US" dirty="0" err="1"/>
              <a:t>Ủy</a:t>
            </a:r>
            <a:r>
              <a:rPr lang="en-US" dirty="0"/>
              <a:t> ban </a:t>
            </a:r>
            <a:r>
              <a:rPr lang="en-US" dirty="0" err="1"/>
              <a:t>nhân</a:t>
            </a:r>
            <a:r>
              <a:rPr lang="en-US" dirty="0"/>
              <a:t> </a:t>
            </a:r>
            <a:r>
              <a:rPr lang="en-US" dirty="0" err="1"/>
              <a:t>dân</a:t>
            </a:r>
            <a:r>
              <a:rPr lang="en-US" dirty="0"/>
              <a:t> </a:t>
            </a:r>
            <a:r>
              <a:rPr lang="en-US" dirty="0" err="1"/>
              <a:t>xã</a:t>
            </a:r>
            <a:r>
              <a:rPr lang="en-US" dirty="0"/>
              <a:t> </a:t>
            </a:r>
            <a:r>
              <a:rPr lang="en-US" dirty="0" err="1"/>
              <a:t>có</a:t>
            </a:r>
            <a:r>
              <a:rPr lang="en-US" dirty="0"/>
              <a:t> </a:t>
            </a:r>
            <a:r>
              <a:rPr lang="en-US" dirty="0" err="1"/>
              <a:t>trách</a:t>
            </a:r>
            <a:r>
              <a:rPr lang="en-US" dirty="0"/>
              <a:t> </a:t>
            </a:r>
            <a:r>
              <a:rPr lang="en-US" dirty="0" err="1"/>
              <a:t>nhiệm</a:t>
            </a:r>
            <a:r>
              <a:rPr lang="en-US" dirty="0"/>
              <a:t> </a:t>
            </a:r>
            <a:r>
              <a:rPr lang="en-US" dirty="0" err="1"/>
              <a:t>phối</a:t>
            </a:r>
            <a:r>
              <a:rPr lang="en-US" dirty="0"/>
              <a:t> </a:t>
            </a:r>
            <a:r>
              <a:rPr lang="en-US" dirty="0" err="1"/>
              <a:t>hợp</a:t>
            </a:r>
            <a:r>
              <a:rPr lang="en-US" dirty="0"/>
              <a:t> </a:t>
            </a:r>
            <a:r>
              <a:rPr lang="en-US" dirty="0" err="1"/>
              <a:t>với</a:t>
            </a:r>
            <a:r>
              <a:rPr lang="en-US" dirty="0"/>
              <a:t> </a:t>
            </a:r>
            <a:r>
              <a:rPr lang="en-US" dirty="0" err="1"/>
              <a:t>Trung</a:t>
            </a:r>
            <a:r>
              <a:rPr lang="en-US" dirty="0"/>
              <a:t> </a:t>
            </a:r>
            <a:r>
              <a:rPr lang="en-US" dirty="0" err="1"/>
              <a:t>tâm</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nhà</a:t>
            </a:r>
            <a:r>
              <a:rPr lang="en-US" dirty="0"/>
              <a:t> </a:t>
            </a:r>
            <a:r>
              <a:rPr lang="en-US" dirty="0" err="1"/>
              <a:t>nước</a:t>
            </a:r>
            <a:r>
              <a:rPr lang="en-US" dirty="0"/>
              <a:t> </a:t>
            </a:r>
            <a:r>
              <a:rPr lang="en-US" dirty="0" err="1"/>
              <a:t>để</a:t>
            </a:r>
            <a:r>
              <a:rPr lang="en-US" dirty="0"/>
              <a:t> </a:t>
            </a:r>
            <a:r>
              <a:rPr lang="en-US" dirty="0" err="1"/>
              <a:t>xác</a:t>
            </a:r>
            <a:r>
              <a:rPr lang="en-US" dirty="0"/>
              <a:t> </a:t>
            </a:r>
            <a:r>
              <a:rPr lang="en-US" dirty="0" err="1"/>
              <a:t>định</a:t>
            </a:r>
            <a:r>
              <a:rPr lang="en-US" dirty="0"/>
              <a:t> </a:t>
            </a:r>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được</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tổng</a:t>
            </a:r>
            <a:r>
              <a:rPr lang="en-US" dirty="0"/>
              <a:t> </a:t>
            </a:r>
            <a:r>
              <a:rPr lang="en-US" dirty="0" err="1"/>
              <a:t>số</a:t>
            </a:r>
            <a:r>
              <a:rPr lang="en-US" dirty="0"/>
              <a:t> </a:t>
            </a:r>
            <a:r>
              <a:rPr lang="en-US" dirty="0" err="1"/>
              <a:t>người</a:t>
            </a:r>
            <a:r>
              <a:rPr lang="en-US" dirty="0"/>
              <a:t> </a:t>
            </a:r>
            <a:r>
              <a:rPr lang="en-US" dirty="0" err="1"/>
              <a:t>dân</a:t>
            </a:r>
            <a:r>
              <a:rPr lang="en-US" dirty="0"/>
              <a:t> </a:t>
            </a:r>
            <a:r>
              <a:rPr lang="en-US" dirty="0" err="1"/>
              <a:t>thuộc</a:t>
            </a:r>
            <a:r>
              <a:rPr lang="en-US" dirty="0"/>
              <a:t> </a:t>
            </a:r>
            <a:r>
              <a:rPr lang="en-US" dirty="0" err="1"/>
              <a:t>đối</a:t>
            </a:r>
            <a:r>
              <a:rPr lang="en-US" dirty="0"/>
              <a:t> </a:t>
            </a:r>
            <a:r>
              <a:rPr lang="en-US" dirty="0" err="1"/>
              <a:t>tượng</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có</a:t>
            </a:r>
            <a:r>
              <a:rPr lang="en-US" dirty="0"/>
              <a:t> </a:t>
            </a:r>
            <a:r>
              <a:rPr lang="en-US" dirty="0" err="1"/>
              <a:t>yêu</a:t>
            </a:r>
            <a:r>
              <a:rPr lang="en-US" dirty="0"/>
              <a:t> </a:t>
            </a:r>
            <a:r>
              <a:rPr lang="en-US" dirty="0" err="1"/>
              <a:t>cầu</a:t>
            </a:r>
            <a:r>
              <a:rPr lang="en-US" dirty="0"/>
              <a:t> </a:t>
            </a:r>
            <a:r>
              <a:rPr lang="en-US" dirty="0" err="1"/>
              <a:t>trợ</a:t>
            </a:r>
            <a:r>
              <a:rPr lang="en-US" dirty="0"/>
              <a:t> </a:t>
            </a:r>
            <a:r>
              <a:rPr lang="en-US" dirty="0" err="1"/>
              <a:t>giúp</a:t>
            </a:r>
            <a:r>
              <a:rPr lang="en-US" dirty="0"/>
              <a:t> </a:t>
            </a:r>
            <a:r>
              <a:rPr lang="en-US" dirty="0" err="1"/>
              <a:t>pháp</a:t>
            </a:r>
            <a:r>
              <a:rPr lang="en-US" dirty="0"/>
              <a:t> </a:t>
            </a:r>
            <a:r>
              <a:rPr lang="en-US" dirty="0" err="1"/>
              <a:t>lý</a:t>
            </a:r>
            <a:r>
              <a:rPr lang="en-US" dirty="0"/>
              <a:t> </a:t>
            </a:r>
            <a:r>
              <a:rPr lang="en-US" dirty="0" err="1"/>
              <a:t>là</a:t>
            </a:r>
            <a:r>
              <a:rPr lang="en-US" dirty="0"/>
              <a:t> </a:t>
            </a:r>
            <a:r>
              <a:rPr lang="en-US" dirty="0" err="1"/>
              <a:t>công</a:t>
            </a:r>
            <a:r>
              <a:rPr lang="en-US" dirty="0"/>
              <a:t> </a:t>
            </a:r>
            <a:r>
              <a:rPr lang="en-US" dirty="0" err="1"/>
              <a:t>dân</a:t>
            </a:r>
            <a:r>
              <a:rPr lang="en-US" dirty="0"/>
              <a:t> </a:t>
            </a:r>
            <a:r>
              <a:rPr lang="en-US" dirty="0" err="1"/>
              <a:t>cư</a:t>
            </a:r>
            <a:r>
              <a:rPr lang="en-US" dirty="0"/>
              <a:t> </a:t>
            </a:r>
            <a:r>
              <a:rPr lang="en-US" dirty="0" err="1"/>
              <a:t>trú</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xã</a:t>
            </a:r>
            <a:r>
              <a:rPr lang="en-US" dirty="0"/>
              <a:t> </a:t>
            </a:r>
            <a:r>
              <a:rPr lang="en-US" dirty="0" err="1"/>
              <a:t>để</a:t>
            </a:r>
            <a:r>
              <a:rPr lang="en-US" dirty="0"/>
              <a:t> </a:t>
            </a:r>
            <a:r>
              <a:rPr lang="en-US" dirty="0" err="1"/>
              <a:t>tính</a:t>
            </a:r>
            <a:r>
              <a:rPr lang="en-US" dirty="0"/>
              <a:t> </a:t>
            </a:r>
            <a:r>
              <a:rPr lang="en-US" dirty="0" err="1"/>
              <a:t>tỷ</a:t>
            </a:r>
            <a:r>
              <a:rPr lang="en-US" dirty="0"/>
              <a:t> </a:t>
            </a:r>
            <a:r>
              <a:rPr lang="en-US" dirty="0" err="1"/>
              <a:t>lệ</a:t>
            </a:r>
            <a:r>
              <a:rPr lang="en-US" dirty="0"/>
              <a:t> % </a:t>
            </a:r>
            <a:r>
              <a:rPr lang="en-US" dirty="0" err="1"/>
              <a:t>phục</a:t>
            </a:r>
            <a:r>
              <a:rPr lang="en-US" dirty="0"/>
              <a:t> </a:t>
            </a:r>
            <a:r>
              <a:rPr lang="en-US" dirty="0" err="1"/>
              <a:t>vụ</a:t>
            </a:r>
            <a:r>
              <a:rPr lang="en-US" dirty="0"/>
              <a:t> </a:t>
            </a:r>
            <a:r>
              <a:rPr lang="en-US" dirty="0" err="1"/>
              <a:t>việc</a:t>
            </a:r>
            <a:r>
              <a:rPr lang="en-US" dirty="0"/>
              <a:t> </a:t>
            </a:r>
            <a:r>
              <a:rPr lang="en-US" dirty="0" err="1"/>
              <a:t>đánh</a:t>
            </a:r>
            <a:r>
              <a:rPr lang="en-US" dirty="0"/>
              <a:t> </a:t>
            </a:r>
            <a:r>
              <a:rPr lang="en-US" dirty="0" err="1"/>
              <a:t>giá</a:t>
            </a:r>
            <a:r>
              <a:rPr lang="en-US" dirty="0"/>
              <a:t>, </a:t>
            </a:r>
            <a:r>
              <a:rPr lang="en-US" dirty="0" err="1"/>
              <a:t>công</a:t>
            </a:r>
            <a:r>
              <a:rPr lang="en-US" dirty="0"/>
              <a:t> </a:t>
            </a:r>
            <a:r>
              <a:rPr lang="en-US" dirty="0" err="1"/>
              <a:t>nhận</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a:t>
            </a:r>
          </a:p>
          <a:p>
            <a:pPr algn="just"/>
            <a:endParaRPr lang="en-US" dirty="0"/>
          </a:p>
        </p:txBody>
      </p:sp>
    </p:spTree>
    <p:extLst>
      <p:ext uri="{BB962C8B-B14F-4D97-AF65-F5344CB8AC3E}">
        <p14:creationId xmlns:p14="http://schemas.microsoft.com/office/powerpoint/2010/main" val="20680221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Xã</a:t>
            </a:r>
            <a:r>
              <a:rPr lang="en-US" dirty="0" smtClean="0"/>
              <a:t> </a:t>
            </a:r>
            <a:r>
              <a:rPr lang="en-US" dirty="0" err="1" smtClean="0"/>
              <a:t>nông</a:t>
            </a:r>
            <a:r>
              <a:rPr lang="en-US" dirty="0" smtClean="0"/>
              <a:t> </a:t>
            </a:r>
            <a:r>
              <a:rPr lang="en-US" dirty="0" err="1" smtClean="0"/>
              <a:t>thôn</a:t>
            </a:r>
            <a:r>
              <a:rPr lang="en-US" dirty="0" smtClean="0"/>
              <a:t> </a:t>
            </a:r>
            <a:r>
              <a:rPr lang="en-US" dirty="0" err="1" smtClean="0"/>
              <a:t>mới</a:t>
            </a:r>
            <a:r>
              <a:rPr lang="en-US" dirty="0" smtClean="0"/>
              <a:t> </a:t>
            </a:r>
            <a:r>
              <a:rPr lang="en-US" dirty="0" err="1" smtClean="0"/>
              <a:t>kiểu</a:t>
            </a:r>
            <a:r>
              <a:rPr lang="en-US" dirty="0" smtClean="0"/>
              <a:t> </a:t>
            </a:r>
            <a:r>
              <a:rPr lang="en-US" dirty="0" err="1" smtClean="0"/>
              <a:t>mẫu</a:t>
            </a:r>
            <a:endParaRPr lang="en-US" dirty="0"/>
          </a:p>
        </p:txBody>
      </p:sp>
      <p:sp>
        <p:nvSpPr>
          <p:cNvPr id="3" name="Content Placeholder 2"/>
          <p:cNvSpPr>
            <a:spLocks noGrp="1"/>
          </p:cNvSpPr>
          <p:nvPr>
            <p:ph idx="1"/>
          </p:nvPr>
        </p:nvSpPr>
        <p:spPr/>
        <p:txBody>
          <a:bodyPr/>
          <a:lstStyle/>
          <a:p>
            <a:r>
              <a:rPr lang="en-US" b="1" dirty="0" err="1" smtClean="0"/>
              <a:t>Cơ</a:t>
            </a:r>
            <a:r>
              <a:rPr lang="en-US" b="1" dirty="0" smtClean="0"/>
              <a:t> </a:t>
            </a:r>
            <a:r>
              <a:rPr lang="en-US" b="1" dirty="0" err="1" smtClean="0"/>
              <a:t>sở</a:t>
            </a:r>
            <a:r>
              <a:rPr lang="en-US" b="1" dirty="0" smtClean="0"/>
              <a:t> </a:t>
            </a:r>
            <a:r>
              <a:rPr lang="en-US" b="1" dirty="0" err="1" smtClean="0"/>
              <a:t>pháp</a:t>
            </a:r>
            <a:r>
              <a:rPr lang="en-US" b="1" dirty="0" smtClean="0"/>
              <a:t> </a:t>
            </a:r>
            <a:r>
              <a:rPr lang="en-US" b="1" dirty="0" err="1" smtClean="0"/>
              <a:t>lý</a:t>
            </a:r>
            <a:endParaRPr lang="en-US" b="1" dirty="0" smtClean="0"/>
          </a:p>
          <a:p>
            <a:r>
              <a:rPr lang="en-US" dirty="0" err="1" smtClean="0"/>
              <a:t>Quyết</a:t>
            </a:r>
            <a:r>
              <a:rPr lang="en-US" dirty="0" smtClean="0"/>
              <a:t> </a:t>
            </a:r>
            <a:r>
              <a:rPr lang="en-US" dirty="0" err="1" smtClean="0"/>
              <a:t>định</a:t>
            </a:r>
            <a:r>
              <a:rPr lang="en-US" dirty="0" smtClean="0"/>
              <a:t> </a:t>
            </a:r>
            <a:r>
              <a:rPr lang="en-US" dirty="0" err="1" smtClean="0"/>
              <a:t>số</a:t>
            </a:r>
            <a:r>
              <a:rPr lang="en-US" dirty="0" smtClean="0"/>
              <a:t> 1848/QĐ-UBND </a:t>
            </a:r>
            <a:r>
              <a:rPr lang="en-US" dirty="0" err="1" smtClean="0"/>
              <a:t>ngày</a:t>
            </a:r>
            <a:r>
              <a:rPr lang="en-US" dirty="0" smtClean="0"/>
              <a:t> 23/6/2022 </a:t>
            </a:r>
            <a:r>
              <a:rPr lang="en-US" dirty="0" err="1" smtClean="0"/>
              <a:t>của</a:t>
            </a:r>
            <a:r>
              <a:rPr lang="en-US" dirty="0" smtClean="0"/>
              <a:t> UBND </a:t>
            </a:r>
            <a:r>
              <a:rPr lang="en-US" dirty="0" err="1" smtClean="0"/>
              <a:t>thành</a:t>
            </a:r>
            <a:r>
              <a:rPr lang="en-US" dirty="0" smtClean="0"/>
              <a:t> </a:t>
            </a:r>
            <a:r>
              <a:rPr lang="en-US" dirty="0" err="1" smtClean="0"/>
              <a:t>phố</a:t>
            </a:r>
            <a:r>
              <a:rPr lang="en-US" dirty="0" smtClean="0"/>
              <a:t> ban </a:t>
            </a:r>
            <a:r>
              <a:rPr lang="en-US" dirty="0" err="1" smtClean="0"/>
              <a:t>hành</a:t>
            </a:r>
            <a:r>
              <a:rPr lang="en-US" dirty="0" smtClean="0"/>
              <a:t> </a:t>
            </a:r>
            <a:r>
              <a:rPr lang="en-US" dirty="0" err="1" smtClean="0"/>
              <a:t>Bộ</a:t>
            </a:r>
            <a:r>
              <a:rPr lang="en-US" dirty="0" smtClean="0"/>
              <a:t> </a:t>
            </a:r>
            <a:r>
              <a:rPr lang="en-US" dirty="0" err="1" smtClean="0"/>
              <a:t>tiêu</a:t>
            </a:r>
            <a:r>
              <a:rPr lang="en-US" dirty="0" smtClean="0"/>
              <a:t> </a:t>
            </a:r>
            <a:r>
              <a:rPr lang="en-US" dirty="0" err="1" smtClean="0"/>
              <a:t>chí</a:t>
            </a:r>
            <a:r>
              <a:rPr lang="en-US" dirty="0" smtClean="0"/>
              <a:t> </a:t>
            </a:r>
            <a:r>
              <a:rPr lang="en-US" dirty="0" err="1" smtClean="0"/>
              <a:t>nông</a:t>
            </a:r>
            <a:r>
              <a:rPr lang="en-US" dirty="0" smtClean="0"/>
              <a:t> </a:t>
            </a:r>
            <a:r>
              <a:rPr lang="en-US" dirty="0" err="1" smtClean="0"/>
              <a:t>thôn</a:t>
            </a:r>
            <a:r>
              <a:rPr lang="en-US" dirty="0" smtClean="0"/>
              <a:t> </a:t>
            </a:r>
            <a:r>
              <a:rPr lang="en-US" dirty="0" err="1" smtClean="0"/>
              <a:t>mới</a:t>
            </a:r>
            <a:r>
              <a:rPr lang="en-US" dirty="0" smtClean="0"/>
              <a:t> </a:t>
            </a:r>
            <a:r>
              <a:rPr lang="en-US" dirty="0" err="1" smtClean="0"/>
              <a:t>cấp</a:t>
            </a:r>
            <a:r>
              <a:rPr lang="en-US" dirty="0" smtClean="0"/>
              <a:t> </a:t>
            </a:r>
            <a:r>
              <a:rPr lang="en-US" dirty="0" err="1" smtClean="0"/>
              <a:t>xã</a:t>
            </a:r>
            <a:r>
              <a:rPr lang="en-US" dirty="0" smtClean="0"/>
              <a:t> </a:t>
            </a:r>
            <a:r>
              <a:rPr lang="en-US" dirty="0" err="1" smtClean="0"/>
              <a:t>giai</a:t>
            </a:r>
            <a:r>
              <a:rPr lang="en-US" dirty="0" smtClean="0"/>
              <a:t> </a:t>
            </a:r>
            <a:r>
              <a:rPr lang="en-US" dirty="0" err="1" smtClean="0"/>
              <a:t>đoạn</a:t>
            </a:r>
            <a:r>
              <a:rPr lang="en-US" dirty="0" smtClean="0"/>
              <a:t> 2021 - 2025</a:t>
            </a:r>
            <a:endParaRPr lang="en-US" dirty="0"/>
          </a:p>
        </p:txBody>
      </p:sp>
    </p:spTree>
    <p:extLst>
      <p:ext uri="{BB962C8B-B14F-4D97-AF65-F5344CB8AC3E}">
        <p14:creationId xmlns:p14="http://schemas.microsoft.com/office/powerpoint/2010/main" val="24842592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Các</a:t>
            </a:r>
            <a:r>
              <a:rPr lang="en-US" dirty="0" smtClean="0"/>
              <a:t> </a:t>
            </a:r>
            <a:r>
              <a:rPr lang="en-US" dirty="0" err="1" smtClean="0"/>
              <a:t>tiêu</a:t>
            </a:r>
            <a:r>
              <a:rPr lang="en-US" dirty="0" smtClean="0"/>
              <a:t> </a:t>
            </a:r>
            <a:r>
              <a:rPr lang="en-US" dirty="0" err="1" smtClean="0"/>
              <a:t>chí</a:t>
            </a:r>
            <a:endParaRPr lang="en-US" dirty="0"/>
          </a:p>
        </p:txBody>
      </p:sp>
      <p:sp>
        <p:nvSpPr>
          <p:cNvPr id="3" name="Content Placeholder 2"/>
          <p:cNvSpPr>
            <a:spLocks noGrp="1"/>
          </p:cNvSpPr>
          <p:nvPr>
            <p:ph idx="1"/>
          </p:nvPr>
        </p:nvSpPr>
        <p:spPr/>
        <p:txBody>
          <a:bodyPr/>
          <a:lstStyle/>
          <a:p>
            <a:pPr algn="just"/>
            <a:r>
              <a:rPr lang="en-US" dirty="0" smtClean="0"/>
              <a:t>5 </a:t>
            </a:r>
            <a:r>
              <a:rPr lang="en-US" dirty="0" err="1" smtClean="0"/>
              <a:t>tiêu</a:t>
            </a:r>
            <a:r>
              <a:rPr lang="en-US" dirty="0" smtClean="0"/>
              <a:t> </a:t>
            </a:r>
            <a:r>
              <a:rPr lang="en-US" dirty="0" err="1" smtClean="0"/>
              <a:t>chí</a:t>
            </a:r>
            <a:r>
              <a:rPr lang="en-US" dirty="0" smtClean="0"/>
              <a:t> </a:t>
            </a:r>
            <a:r>
              <a:rPr lang="en-US" dirty="0" err="1" smtClean="0"/>
              <a:t>bắt</a:t>
            </a:r>
            <a:r>
              <a:rPr lang="en-US" dirty="0" smtClean="0"/>
              <a:t> </a:t>
            </a:r>
            <a:r>
              <a:rPr lang="en-US" dirty="0" err="1" smtClean="0"/>
              <a:t>buôc</a:t>
            </a:r>
            <a:r>
              <a:rPr lang="en-US" dirty="0" smtClean="0"/>
              <a:t>: </a:t>
            </a:r>
            <a:r>
              <a:rPr lang="en-US" dirty="0" err="1" smtClean="0"/>
              <a:t>giao</a:t>
            </a:r>
            <a:r>
              <a:rPr lang="en-US" dirty="0" smtClean="0"/>
              <a:t> </a:t>
            </a:r>
            <a:r>
              <a:rPr lang="en-US" dirty="0" err="1" smtClean="0"/>
              <a:t>thông</a:t>
            </a:r>
            <a:r>
              <a:rPr lang="en-US" dirty="0" smtClean="0"/>
              <a:t>, </a:t>
            </a:r>
            <a:r>
              <a:rPr lang="en-US" dirty="0" err="1" smtClean="0"/>
              <a:t>thu</a:t>
            </a:r>
            <a:r>
              <a:rPr lang="en-US" dirty="0" smtClean="0"/>
              <a:t> </a:t>
            </a:r>
            <a:r>
              <a:rPr lang="en-US" dirty="0" err="1" smtClean="0"/>
              <a:t>nhập</a:t>
            </a:r>
            <a:r>
              <a:rPr lang="en-US" dirty="0" smtClean="0"/>
              <a:t>, </a:t>
            </a:r>
            <a:r>
              <a:rPr lang="en-US" dirty="0" err="1" smtClean="0"/>
              <a:t>nghèo</a:t>
            </a:r>
            <a:r>
              <a:rPr lang="en-US" dirty="0" smtClean="0"/>
              <a:t> </a:t>
            </a:r>
            <a:r>
              <a:rPr lang="en-US" dirty="0" err="1" smtClean="0"/>
              <a:t>đa</a:t>
            </a:r>
            <a:r>
              <a:rPr lang="en-US" dirty="0" smtClean="0"/>
              <a:t> </a:t>
            </a:r>
            <a:r>
              <a:rPr lang="en-US" dirty="0" err="1" smtClean="0"/>
              <a:t>chiều</a:t>
            </a:r>
            <a:r>
              <a:rPr lang="en-US" dirty="0" smtClean="0"/>
              <a:t>, </a:t>
            </a:r>
            <a:r>
              <a:rPr lang="en-US" dirty="0" err="1" smtClean="0"/>
              <a:t>nước</a:t>
            </a:r>
            <a:r>
              <a:rPr lang="en-US" dirty="0" smtClean="0"/>
              <a:t> </a:t>
            </a:r>
            <a:r>
              <a:rPr lang="en-US" dirty="0" err="1" smtClean="0"/>
              <a:t>sạch</a:t>
            </a:r>
            <a:r>
              <a:rPr lang="en-US" dirty="0" smtClean="0"/>
              <a:t>, </a:t>
            </a:r>
            <a:r>
              <a:rPr lang="en-US" dirty="0" err="1" smtClean="0"/>
              <a:t>có</a:t>
            </a:r>
            <a:r>
              <a:rPr lang="en-US" dirty="0" smtClean="0"/>
              <a:t> </a:t>
            </a:r>
            <a:r>
              <a:rPr lang="en-US" dirty="0" err="1" smtClean="0"/>
              <a:t>ít</a:t>
            </a:r>
            <a:r>
              <a:rPr lang="en-US" dirty="0" smtClean="0"/>
              <a:t> </a:t>
            </a:r>
            <a:r>
              <a:rPr lang="en-US" dirty="0" err="1" smtClean="0"/>
              <a:t>nhất</a:t>
            </a:r>
            <a:r>
              <a:rPr lang="en-US" dirty="0" smtClean="0"/>
              <a:t> </a:t>
            </a:r>
            <a:r>
              <a:rPr lang="en-US" dirty="0" err="1" smtClean="0"/>
              <a:t>một</a:t>
            </a:r>
            <a:r>
              <a:rPr lang="en-US" dirty="0" smtClean="0"/>
              <a:t> </a:t>
            </a:r>
            <a:r>
              <a:rPr lang="en-US" dirty="0" err="1" smtClean="0"/>
              <a:t>mô</a:t>
            </a:r>
            <a:r>
              <a:rPr lang="en-US" dirty="0" smtClean="0"/>
              <a:t> </a:t>
            </a:r>
            <a:r>
              <a:rPr lang="en-US" dirty="0" err="1" smtClean="0"/>
              <a:t>hình</a:t>
            </a:r>
            <a:r>
              <a:rPr lang="en-US" dirty="0" smtClean="0"/>
              <a:t> </a:t>
            </a:r>
            <a:r>
              <a:rPr lang="en-US" dirty="0" err="1" smtClean="0"/>
              <a:t>thôn</a:t>
            </a:r>
            <a:r>
              <a:rPr lang="en-US" dirty="0" smtClean="0"/>
              <a:t> </a:t>
            </a:r>
            <a:r>
              <a:rPr lang="en-US" dirty="0" err="1" smtClean="0"/>
              <a:t>thông</a:t>
            </a:r>
            <a:r>
              <a:rPr lang="en-US" dirty="0" smtClean="0"/>
              <a:t> minh</a:t>
            </a:r>
          </a:p>
          <a:p>
            <a:pPr algn="just"/>
            <a:r>
              <a:rPr lang="en-US" dirty="0" smtClean="0"/>
              <a:t>6 </a:t>
            </a:r>
            <a:r>
              <a:rPr lang="en-US" dirty="0" err="1" smtClean="0"/>
              <a:t>tiêu</a:t>
            </a:r>
            <a:r>
              <a:rPr lang="en-US" dirty="0" smtClean="0"/>
              <a:t> </a:t>
            </a:r>
            <a:r>
              <a:rPr lang="en-US" dirty="0" err="1" smtClean="0"/>
              <a:t>chí</a:t>
            </a:r>
            <a:r>
              <a:rPr lang="en-US" dirty="0" smtClean="0"/>
              <a:t> </a:t>
            </a:r>
            <a:r>
              <a:rPr lang="en-US" dirty="0" err="1" smtClean="0"/>
              <a:t>khuyến</a:t>
            </a:r>
            <a:r>
              <a:rPr lang="en-US" dirty="0" smtClean="0"/>
              <a:t> </a:t>
            </a:r>
            <a:r>
              <a:rPr lang="en-US" dirty="0" err="1" smtClean="0"/>
              <a:t>khích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sản</a:t>
            </a:r>
            <a:r>
              <a:rPr lang="en-US" dirty="0" smtClean="0"/>
              <a:t> </a:t>
            </a:r>
            <a:r>
              <a:rPr lang="en-US" dirty="0" err="1" smtClean="0"/>
              <a:t>xuất</a:t>
            </a:r>
            <a:r>
              <a:rPr lang="en-US" dirty="0" smtClean="0"/>
              <a:t>, du </a:t>
            </a:r>
            <a:r>
              <a:rPr lang="en-US" dirty="0" err="1" smtClean="0"/>
              <a:t>lịch</a:t>
            </a:r>
            <a:r>
              <a:rPr lang="en-US" dirty="0" smtClean="0"/>
              <a:t>, </a:t>
            </a:r>
            <a:r>
              <a:rPr lang="en-US" dirty="0" err="1" smtClean="0"/>
              <a:t>chuyển</a:t>
            </a:r>
            <a:r>
              <a:rPr lang="en-US" dirty="0" smtClean="0"/>
              <a:t> </a:t>
            </a:r>
            <a:r>
              <a:rPr lang="en-US" dirty="0" err="1" smtClean="0"/>
              <a:t>đổi</a:t>
            </a:r>
            <a:r>
              <a:rPr lang="en-US" dirty="0" smtClean="0"/>
              <a:t> </a:t>
            </a:r>
            <a:r>
              <a:rPr lang="en-US" dirty="0" err="1" smtClean="0"/>
              <a:t>số</a:t>
            </a:r>
            <a:r>
              <a:rPr lang="en-US" dirty="0" smtClean="0"/>
              <a:t>, </a:t>
            </a:r>
            <a:r>
              <a:rPr lang="en-US" dirty="0" err="1" smtClean="0"/>
              <a:t>giáo</a:t>
            </a:r>
            <a:r>
              <a:rPr lang="en-US" dirty="0" smtClean="0"/>
              <a:t> </a:t>
            </a:r>
            <a:r>
              <a:rPr lang="en-US" dirty="0" err="1" smtClean="0"/>
              <a:t>dục</a:t>
            </a:r>
            <a:r>
              <a:rPr lang="en-US" dirty="0" smtClean="0"/>
              <a:t>, </a:t>
            </a:r>
            <a:r>
              <a:rPr lang="en-US" dirty="0" err="1" smtClean="0"/>
              <a:t>văn</a:t>
            </a:r>
            <a:r>
              <a:rPr lang="en-US" dirty="0" smtClean="0"/>
              <a:t> </a:t>
            </a:r>
            <a:r>
              <a:rPr lang="en-US" dirty="0" err="1" smtClean="0"/>
              <a:t>hóa</a:t>
            </a:r>
            <a:r>
              <a:rPr lang="en-US" dirty="0" smtClean="0"/>
              <a:t>, an </a:t>
            </a:r>
            <a:r>
              <a:rPr lang="en-US" dirty="0" err="1" smtClean="0"/>
              <a:t>ninh</a:t>
            </a:r>
            <a:r>
              <a:rPr lang="en-US" dirty="0" smtClean="0"/>
              <a:t> </a:t>
            </a:r>
            <a:r>
              <a:rPr lang="en-US" dirty="0" err="1" smtClean="0"/>
              <a:t>trật</a:t>
            </a:r>
            <a:r>
              <a:rPr lang="en-US" dirty="0" smtClean="0"/>
              <a:t> </a:t>
            </a:r>
            <a:r>
              <a:rPr lang="en-US" dirty="0" err="1" smtClean="0"/>
              <a:t>tự</a:t>
            </a:r>
            <a:r>
              <a:rPr lang="en-US" dirty="0" smtClean="0"/>
              <a:t>.</a:t>
            </a:r>
            <a:endParaRPr lang="en-US" dirty="0"/>
          </a:p>
        </p:txBody>
      </p:sp>
    </p:spTree>
    <p:extLst>
      <p:ext uri="{BB962C8B-B14F-4D97-AF65-F5344CB8AC3E}">
        <p14:creationId xmlns:p14="http://schemas.microsoft.com/office/powerpoint/2010/main" val="29866662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Huyện</a:t>
            </a:r>
            <a:r>
              <a:rPr lang="en-US" dirty="0"/>
              <a:t> </a:t>
            </a:r>
            <a:r>
              <a:rPr lang="en-US" dirty="0" err="1"/>
              <a:t>đạt</a:t>
            </a:r>
            <a:r>
              <a:rPr lang="en-US" dirty="0"/>
              <a:t> </a:t>
            </a:r>
            <a:r>
              <a:rPr lang="en-US" dirty="0" err="1"/>
              <a:t>nông</a:t>
            </a:r>
            <a:r>
              <a:rPr lang="en-US" dirty="0"/>
              <a:t> </a:t>
            </a:r>
            <a:r>
              <a:rPr lang="en-US" dirty="0" err="1"/>
              <a:t>thôn</a:t>
            </a:r>
            <a:r>
              <a:rPr lang="en-US" dirty="0"/>
              <a:t> </a:t>
            </a:r>
            <a:r>
              <a:rPr lang="en-US" dirty="0" err="1"/>
              <a:t>mới</a:t>
            </a:r>
            <a:endParaRPr lang="en-US" dirty="0"/>
          </a:p>
        </p:txBody>
      </p:sp>
      <p:sp>
        <p:nvSpPr>
          <p:cNvPr id="3" name="Content Placeholder 2"/>
          <p:cNvSpPr>
            <a:spLocks noGrp="1"/>
          </p:cNvSpPr>
          <p:nvPr>
            <p:ph idx="1"/>
          </p:nvPr>
        </p:nvSpPr>
        <p:spPr/>
        <p:txBody>
          <a:bodyPr/>
          <a:lstStyle/>
          <a:p>
            <a:pPr algn="just"/>
            <a:r>
              <a:rPr lang="en-US" b="1" dirty="0" err="1"/>
              <a:t>Cơ</a:t>
            </a:r>
            <a:r>
              <a:rPr lang="en-US" b="1" dirty="0"/>
              <a:t> </a:t>
            </a:r>
            <a:r>
              <a:rPr lang="en-US" b="1" dirty="0" err="1"/>
              <a:t>sở</a:t>
            </a:r>
            <a:r>
              <a:rPr lang="en-US" b="1" dirty="0"/>
              <a:t> </a:t>
            </a:r>
            <a:r>
              <a:rPr lang="en-US" b="1" dirty="0" err="1"/>
              <a:t>pháp</a:t>
            </a:r>
            <a:r>
              <a:rPr lang="en-US" b="1" dirty="0"/>
              <a:t> </a:t>
            </a:r>
            <a:r>
              <a:rPr lang="en-US" b="1" dirty="0" err="1"/>
              <a:t>lý</a:t>
            </a:r>
            <a:r>
              <a:rPr lang="en-US" b="1" dirty="0"/>
              <a:t>:</a:t>
            </a:r>
          </a:p>
          <a:p>
            <a:pPr algn="just"/>
            <a:r>
              <a:rPr lang="en-US" dirty="0" err="1"/>
              <a:t>Quyết</a:t>
            </a:r>
            <a:r>
              <a:rPr lang="en-US" dirty="0"/>
              <a:t> </a:t>
            </a:r>
            <a:r>
              <a:rPr lang="en-US" dirty="0" err="1"/>
              <a:t>định</a:t>
            </a:r>
            <a:r>
              <a:rPr lang="en-US" dirty="0"/>
              <a:t> </a:t>
            </a:r>
            <a:r>
              <a:rPr lang="en-US" dirty="0" err="1"/>
              <a:t>số</a:t>
            </a:r>
            <a:r>
              <a:rPr lang="en-US" dirty="0"/>
              <a:t> 320/QĐ-</a:t>
            </a:r>
            <a:r>
              <a:rPr lang="en-US" dirty="0" err="1"/>
              <a:t>TTg</a:t>
            </a:r>
            <a:r>
              <a:rPr lang="en-US" dirty="0"/>
              <a:t> </a:t>
            </a:r>
            <a:r>
              <a:rPr lang="en-US" dirty="0" err="1"/>
              <a:t>ngày</a:t>
            </a:r>
            <a:r>
              <a:rPr lang="en-US" dirty="0"/>
              <a:t> 08/3/2022 ban </a:t>
            </a:r>
            <a:r>
              <a:rPr lang="en-US" dirty="0" err="1"/>
              <a:t>hành</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và</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giai</a:t>
            </a:r>
            <a:r>
              <a:rPr lang="en-US" dirty="0"/>
              <a:t> </a:t>
            </a:r>
            <a:r>
              <a:rPr lang="en-US" dirty="0" err="1"/>
              <a:t>đoạn</a:t>
            </a:r>
            <a:r>
              <a:rPr lang="en-US" dirty="0"/>
              <a:t> 2021-2025.</a:t>
            </a:r>
          </a:p>
          <a:p>
            <a:pPr algn="just"/>
            <a:r>
              <a:rPr lang="en-US" dirty="0" err="1"/>
              <a:t>Quyết</a:t>
            </a:r>
            <a:r>
              <a:rPr lang="en-US" dirty="0"/>
              <a:t> </a:t>
            </a:r>
            <a:r>
              <a:rPr lang="en-US" dirty="0" err="1"/>
              <a:t>định</a:t>
            </a:r>
            <a:r>
              <a:rPr lang="en-US" dirty="0"/>
              <a:t> </a:t>
            </a:r>
            <a:r>
              <a:rPr lang="en-US" dirty="0" err="1"/>
              <a:t>số</a:t>
            </a:r>
            <a:r>
              <a:rPr lang="en-US" dirty="0"/>
              <a:t> 04/2022/QĐ-</a:t>
            </a:r>
            <a:r>
              <a:rPr lang="en-US" dirty="0" err="1"/>
              <a:t>TTg</a:t>
            </a:r>
            <a:r>
              <a:rPr lang="en-US" dirty="0"/>
              <a:t> </a:t>
            </a:r>
            <a:r>
              <a:rPr lang="en-US" dirty="0" err="1"/>
              <a:t>ngày</a:t>
            </a:r>
            <a:r>
              <a:rPr lang="en-US" dirty="0"/>
              <a:t> 18/2/2022 ban </a:t>
            </a:r>
            <a:r>
              <a:rPr lang="en-US" dirty="0" err="1"/>
              <a:t>hành</a:t>
            </a:r>
            <a:r>
              <a:rPr lang="en-US" dirty="0"/>
              <a:t> </a:t>
            </a:r>
            <a:r>
              <a:rPr lang="en-US" dirty="0" err="1"/>
              <a:t>quy</a:t>
            </a:r>
            <a:r>
              <a:rPr lang="en-US" dirty="0"/>
              <a:t> </a:t>
            </a:r>
            <a:r>
              <a:rPr lang="en-US" dirty="0" err="1"/>
              <a:t>định</a:t>
            </a:r>
            <a:r>
              <a:rPr lang="en-US" dirty="0"/>
              <a:t> </a:t>
            </a:r>
            <a:r>
              <a:rPr lang="en-US" dirty="0" err="1"/>
              <a:t>tiêu</a:t>
            </a:r>
            <a:r>
              <a:rPr lang="en-US" dirty="0"/>
              <a:t> </a:t>
            </a:r>
            <a:r>
              <a:rPr lang="en-US" dirty="0" err="1"/>
              <a:t>chí</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xét</a:t>
            </a:r>
            <a:r>
              <a:rPr lang="en-US" dirty="0"/>
              <a:t> </a:t>
            </a:r>
            <a:r>
              <a:rPr lang="en-US" dirty="0" err="1"/>
              <a:t>công</a:t>
            </a:r>
            <a:r>
              <a:rPr lang="en-US" dirty="0"/>
              <a:t> </a:t>
            </a:r>
            <a:r>
              <a:rPr lang="en-US" dirty="0" err="1"/>
              <a:t>nhận</a:t>
            </a:r>
            <a:r>
              <a:rPr lang="en-US" dirty="0"/>
              <a:t> </a:t>
            </a:r>
            <a:r>
              <a:rPr lang="en-US" dirty="0" err="1"/>
              <a:t>đạt</a:t>
            </a:r>
            <a:r>
              <a:rPr lang="en-US" dirty="0"/>
              <a:t> </a:t>
            </a:r>
            <a:r>
              <a:rPr lang="en-US" dirty="0" err="1"/>
              <a:t>chuẩn</a:t>
            </a:r>
            <a:r>
              <a:rPr lang="en-US" dirty="0"/>
              <a:t> </a:t>
            </a:r>
            <a:r>
              <a:rPr lang="en-US" dirty="0" err="1"/>
              <a:t>đô</a:t>
            </a:r>
            <a:r>
              <a:rPr lang="en-US" dirty="0"/>
              <a:t> </a:t>
            </a:r>
            <a:r>
              <a:rPr lang="en-US" dirty="0" err="1"/>
              <a:t>thị</a:t>
            </a:r>
            <a:r>
              <a:rPr lang="en-US" dirty="0"/>
              <a:t> </a:t>
            </a:r>
            <a:r>
              <a:rPr lang="en-US" dirty="0" err="1"/>
              <a:t>văn</a:t>
            </a:r>
            <a:r>
              <a:rPr lang="en-US" dirty="0"/>
              <a:t> minh.</a:t>
            </a:r>
          </a:p>
          <a:p>
            <a:pPr algn="just"/>
            <a:endParaRPr lang="en-US" dirty="0"/>
          </a:p>
        </p:txBody>
      </p:sp>
    </p:spTree>
    <p:extLst>
      <p:ext uri="{BB962C8B-B14F-4D97-AF65-F5344CB8AC3E}">
        <p14:creationId xmlns:p14="http://schemas.microsoft.com/office/powerpoint/2010/main" val="35773891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Điều</a:t>
            </a:r>
            <a:r>
              <a:rPr lang="en-US" dirty="0"/>
              <a:t> </a:t>
            </a:r>
            <a:r>
              <a:rPr lang="en-US" dirty="0" err="1"/>
              <a:t>kiện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1. </a:t>
            </a:r>
            <a:r>
              <a:rPr lang="en-US" dirty="0" err="1"/>
              <a:t>Có</a:t>
            </a:r>
            <a:r>
              <a:rPr lang="en-US" dirty="0"/>
              <a:t> 100% </a:t>
            </a:r>
            <a:r>
              <a:rPr lang="en-US" dirty="0" err="1"/>
              <a:t>số</a:t>
            </a:r>
            <a:r>
              <a:rPr lang="en-US" dirty="0"/>
              <a:t> </a:t>
            </a:r>
            <a:r>
              <a:rPr lang="en-US" dirty="0" err="1"/>
              <a:t>xã</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đạt</a:t>
            </a:r>
            <a:r>
              <a:rPr lang="en-US" dirty="0"/>
              <a:t> </a:t>
            </a:r>
            <a:r>
              <a:rPr lang="en-US" dirty="0" err="1"/>
              <a:t>chuẩn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đáp</a:t>
            </a:r>
            <a:r>
              <a:rPr lang="en-US" dirty="0"/>
              <a:t> </a:t>
            </a:r>
            <a:r>
              <a:rPr lang="en-US" dirty="0" err="1"/>
              <a:t>ứng</a:t>
            </a:r>
            <a:r>
              <a:rPr lang="en-US" dirty="0"/>
              <a:t> </a:t>
            </a:r>
            <a:r>
              <a:rPr lang="en-US" dirty="0" err="1"/>
              <a:t>đầy</a:t>
            </a:r>
            <a:r>
              <a:rPr lang="en-US" dirty="0"/>
              <a:t> </a:t>
            </a:r>
            <a:r>
              <a:rPr lang="en-US" dirty="0" err="1"/>
              <a:t>đủ</a:t>
            </a:r>
            <a:r>
              <a:rPr lang="en-US" dirty="0"/>
              <a:t> </a:t>
            </a:r>
            <a:r>
              <a:rPr lang="en-US" dirty="0" err="1"/>
              <a:t>mức</a:t>
            </a:r>
            <a:r>
              <a:rPr lang="en-US" dirty="0"/>
              <a:t> </a:t>
            </a:r>
            <a:r>
              <a:rPr lang="en-US" dirty="0" err="1"/>
              <a:t>đạt</a:t>
            </a:r>
            <a:r>
              <a:rPr lang="en-US" dirty="0"/>
              <a:t> </a:t>
            </a:r>
            <a:r>
              <a:rPr lang="en-US" dirty="0" err="1"/>
              <a:t>chuẩn</a:t>
            </a:r>
            <a:r>
              <a:rPr lang="en-US" dirty="0"/>
              <a:t> </a:t>
            </a:r>
            <a:r>
              <a:rPr lang="en-US" dirty="0" err="1"/>
              <a:t>theo</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giai</a:t>
            </a:r>
            <a:r>
              <a:rPr lang="en-US" dirty="0"/>
              <a:t> </a:t>
            </a:r>
            <a:r>
              <a:rPr lang="en-US" dirty="0" err="1"/>
              <a:t>đoạn</a:t>
            </a:r>
            <a:r>
              <a:rPr lang="en-US" dirty="0"/>
              <a:t> 2021 - 2025).</a:t>
            </a:r>
          </a:p>
          <a:p>
            <a:pPr algn="just"/>
            <a:r>
              <a:rPr lang="en-US" dirty="0"/>
              <a:t>2. </a:t>
            </a:r>
            <a:r>
              <a:rPr lang="en-US" dirty="0" err="1"/>
              <a:t>Có</a:t>
            </a:r>
            <a:r>
              <a:rPr lang="en-US" dirty="0"/>
              <a:t> </a:t>
            </a:r>
            <a:r>
              <a:rPr lang="en-US" dirty="0" err="1"/>
              <a:t>ít</a:t>
            </a:r>
            <a:r>
              <a:rPr lang="en-US" dirty="0"/>
              <a:t> </a:t>
            </a:r>
            <a:r>
              <a:rPr lang="en-US" dirty="0" err="1"/>
              <a:t>nhất</a:t>
            </a:r>
            <a:r>
              <a:rPr lang="en-US" dirty="0"/>
              <a:t> </a:t>
            </a:r>
            <a:r>
              <a:rPr lang="en-US" b="1" dirty="0"/>
              <a:t>10%</a:t>
            </a:r>
            <a:r>
              <a:rPr lang="en-US" dirty="0"/>
              <a:t> </a:t>
            </a:r>
            <a:r>
              <a:rPr lang="en-US" dirty="0" err="1"/>
              <a:t>số</a:t>
            </a:r>
            <a:r>
              <a:rPr lang="en-US" dirty="0"/>
              <a:t> </a:t>
            </a:r>
            <a:r>
              <a:rPr lang="en-US" dirty="0" err="1"/>
              <a:t>xã</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đạt</a:t>
            </a:r>
            <a:r>
              <a:rPr lang="en-US" dirty="0"/>
              <a:t> </a:t>
            </a:r>
            <a:r>
              <a:rPr lang="en-US" dirty="0" err="1"/>
              <a:t>chuẩn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đáp</a:t>
            </a:r>
            <a:r>
              <a:rPr lang="en-US" dirty="0"/>
              <a:t> </a:t>
            </a:r>
            <a:r>
              <a:rPr lang="en-US" dirty="0" err="1"/>
              <a:t>ứng</a:t>
            </a:r>
            <a:r>
              <a:rPr lang="en-US" dirty="0"/>
              <a:t> </a:t>
            </a:r>
            <a:r>
              <a:rPr lang="en-US" dirty="0" err="1"/>
              <a:t>đầy</a:t>
            </a:r>
            <a:r>
              <a:rPr lang="en-US" dirty="0"/>
              <a:t> </a:t>
            </a:r>
            <a:r>
              <a:rPr lang="en-US" dirty="0" err="1"/>
              <a:t>đủ</a:t>
            </a:r>
            <a:r>
              <a:rPr lang="en-US" dirty="0"/>
              <a:t> </a:t>
            </a:r>
            <a:r>
              <a:rPr lang="en-US" dirty="0" err="1"/>
              <a:t>mức</a:t>
            </a:r>
            <a:r>
              <a:rPr lang="en-US" dirty="0"/>
              <a:t> </a:t>
            </a:r>
            <a:r>
              <a:rPr lang="en-US" dirty="0" err="1"/>
              <a:t>đạt</a:t>
            </a:r>
            <a:r>
              <a:rPr lang="en-US" dirty="0"/>
              <a:t> </a:t>
            </a:r>
            <a:r>
              <a:rPr lang="en-US" dirty="0" err="1"/>
              <a:t>chuẩn</a:t>
            </a:r>
            <a:r>
              <a:rPr lang="en-US" dirty="0"/>
              <a:t> </a:t>
            </a:r>
            <a:r>
              <a:rPr lang="en-US" dirty="0" err="1"/>
              <a:t>theo</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giai</a:t>
            </a:r>
            <a:r>
              <a:rPr lang="en-US" dirty="0"/>
              <a:t> </a:t>
            </a:r>
            <a:r>
              <a:rPr lang="en-US" dirty="0" err="1"/>
              <a:t>đoạn</a:t>
            </a:r>
            <a:r>
              <a:rPr lang="en-US" dirty="0"/>
              <a:t> 2021 - 2025).</a:t>
            </a:r>
          </a:p>
          <a:p>
            <a:pPr algn="just"/>
            <a:r>
              <a:rPr lang="en-US" dirty="0"/>
              <a:t>3. </a:t>
            </a:r>
            <a:r>
              <a:rPr lang="en-US" dirty="0" err="1"/>
              <a:t>Có</a:t>
            </a:r>
            <a:r>
              <a:rPr lang="en-US" dirty="0"/>
              <a:t> 100% </a:t>
            </a:r>
            <a:r>
              <a:rPr lang="en-US" dirty="0" err="1"/>
              <a:t>số</a:t>
            </a:r>
            <a:r>
              <a:rPr lang="en-US" dirty="0"/>
              <a:t> </a:t>
            </a:r>
            <a:r>
              <a:rPr lang="en-US" dirty="0" err="1"/>
              <a:t>thị</a:t>
            </a:r>
            <a:r>
              <a:rPr lang="en-US" dirty="0"/>
              <a:t> </a:t>
            </a:r>
            <a:r>
              <a:rPr lang="en-US" dirty="0" err="1"/>
              <a:t>trấn</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đạt</a:t>
            </a:r>
            <a:r>
              <a:rPr lang="en-US" dirty="0"/>
              <a:t> </a:t>
            </a:r>
            <a:r>
              <a:rPr lang="en-US" dirty="0" err="1"/>
              <a:t>chuẩn</a:t>
            </a:r>
            <a:r>
              <a:rPr lang="en-US" dirty="0"/>
              <a:t> </a:t>
            </a:r>
            <a:r>
              <a:rPr lang="en-US" dirty="0" err="1"/>
              <a:t>đô</a:t>
            </a:r>
            <a:r>
              <a:rPr lang="en-US" dirty="0"/>
              <a:t> </a:t>
            </a:r>
            <a:r>
              <a:rPr lang="en-US" dirty="0" err="1"/>
              <a:t>thị</a:t>
            </a:r>
            <a:r>
              <a:rPr lang="en-US" dirty="0"/>
              <a:t> </a:t>
            </a:r>
            <a:r>
              <a:rPr lang="en-US" dirty="0" err="1"/>
              <a:t>văn</a:t>
            </a:r>
            <a:r>
              <a:rPr lang="en-US" dirty="0"/>
              <a:t> minh.</a:t>
            </a:r>
          </a:p>
          <a:p>
            <a:pPr algn="just"/>
            <a:r>
              <a:rPr lang="en-US" dirty="0"/>
              <a:t>4. </a:t>
            </a:r>
            <a:r>
              <a:rPr lang="en-US" dirty="0" err="1"/>
              <a:t>Tỷ</a:t>
            </a:r>
            <a:r>
              <a:rPr lang="en-US" dirty="0"/>
              <a:t> </a:t>
            </a:r>
            <a:r>
              <a:rPr lang="en-US" dirty="0" err="1"/>
              <a:t>lệ</a:t>
            </a:r>
            <a:r>
              <a:rPr lang="en-US" dirty="0"/>
              <a:t> </a:t>
            </a:r>
            <a:r>
              <a:rPr lang="en-US" dirty="0" err="1"/>
              <a:t>hài</a:t>
            </a:r>
            <a:r>
              <a:rPr lang="en-US" dirty="0"/>
              <a:t> </a:t>
            </a:r>
            <a:r>
              <a:rPr lang="en-US" dirty="0" err="1"/>
              <a:t>lòng</a:t>
            </a:r>
            <a:r>
              <a:rPr lang="en-US" dirty="0"/>
              <a:t> </a:t>
            </a:r>
            <a:r>
              <a:rPr lang="en-US" dirty="0" err="1"/>
              <a:t>của</a:t>
            </a:r>
            <a:r>
              <a:rPr lang="en-US" dirty="0"/>
              <a:t> </a:t>
            </a:r>
            <a:r>
              <a:rPr lang="en-US" dirty="0" err="1"/>
              <a:t>người</a:t>
            </a:r>
            <a:r>
              <a:rPr lang="en-US" dirty="0"/>
              <a:t> </a:t>
            </a:r>
            <a:r>
              <a:rPr lang="en-US" dirty="0" err="1"/>
              <a:t>dân</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đối</a:t>
            </a:r>
            <a:r>
              <a:rPr lang="en-US" dirty="0"/>
              <a:t> </a:t>
            </a:r>
            <a:r>
              <a:rPr lang="en-US" dirty="0" err="1"/>
              <a:t>với</a:t>
            </a:r>
            <a:r>
              <a:rPr lang="en-US" dirty="0"/>
              <a:t> </a:t>
            </a:r>
            <a:r>
              <a:rPr lang="en-US" dirty="0" err="1"/>
              <a:t>kết</a:t>
            </a:r>
            <a:r>
              <a:rPr lang="en-US" dirty="0"/>
              <a:t> </a:t>
            </a:r>
            <a:r>
              <a:rPr lang="en-US" dirty="0" err="1"/>
              <a:t>quả</a:t>
            </a:r>
            <a:r>
              <a:rPr lang="en-US" dirty="0"/>
              <a:t> </a:t>
            </a:r>
            <a:r>
              <a:rPr lang="en-US" dirty="0" err="1"/>
              <a:t>xây</a:t>
            </a:r>
            <a:r>
              <a:rPr lang="en-US" dirty="0"/>
              <a:t> </a:t>
            </a:r>
            <a:r>
              <a:rPr lang="en-US" dirty="0" err="1"/>
              <a:t>dựng</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của</a:t>
            </a:r>
            <a:r>
              <a:rPr lang="en-US" dirty="0"/>
              <a:t> </a:t>
            </a:r>
            <a:r>
              <a:rPr lang="en-US" dirty="0" err="1"/>
              <a:t>huyện</a:t>
            </a:r>
            <a:r>
              <a:rPr lang="en-US" dirty="0"/>
              <a:t> </a:t>
            </a:r>
            <a:r>
              <a:rPr lang="en-US" dirty="0" err="1"/>
              <a:t>đạt</a:t>
            </a:r>
            <a:r>
              <a:rPr lang="en-US" dirty="0"/>
              <a:t> </a:t>
            </a:r>
            <a:r>
              <a:rPr lang="en-US" dirty="0" err="1"/>
              <a:t>từ</a:t>
            </a:r>
            <a:r>
              <a:rPr lang="en-US" dirty="0"/>
              <a:t> 90% </a:t>
            </a:r>
            <a:r>
              <a:rPr lang="en-US" dirty="0" err="1"/>
              <a:t>trở</a:t>
            </a:r>
            <a:r>
              <a:rPr lang="en-US" dirty="0"/>
              <a:t> </a:t>
            </a:r>
            <a:r>
              <a:rPr lang="en-US" dirty="0" err="1"/>
              <a:t>lên</a:t>
            </a:r>
            <a:r>
              <a:rPr lang="en-US" dirty="0"/>
              <a:t> (</a:t>
            </a:r>
            <a:r>
              <a:rPr lang="en-US" dirty="0" err="1"/>
              <a:t>trong</a:t>
            </a:r>
            <a:r>
              <a:rPr lang="en-US" dirty="0"/>
              <a:t> </a:t>
            </a:r>
            <a:r>
              <a:rPr lang="en-US" dirty="0" err="1"/>
              <a:t>đó</a:t>
            </a:r>
            <a:r>
              <a:rPr lang="en-US" dirty="0"/>
              <a:t> </a:t>
            </a:r>
            <a:r>
              <a:rPr lang="en-US" dirty="0" err="1"/>
              <a:t>có</a:t>
            </a:r>
            <a:r>
              <a:rPr lang="en-US" dirty="0"/>
              <a:t> </a:t>
            </a:r>
            <a:r>
              <a:rPr lang="en-US" dirty="0" err="1"/>
              <a:t>tỷ</a:t>
            </a:r>
            <a:r>
              <a:rPr lang="en-US" dirty="0"/>
              <a:t> </a:t>
            </a:r>
            <a:r>
              <a:rPr lang="en-US" dirty="0" err="1"/>
              <a:t>lệ</a:t>
            </a:r>
            <a:r>
              <a:rPr lang="en-US" dirty="0"/>
              <a:t> </a:t>
            </a:r>
            <a:r>
              <a:rPr lang="en-US" dirty="0" err="1"/>
              <a:t>hài</a:t>
            </a:r>
            <a:r>
              <a:rPr lang="en-US" dirty="0"/>
              <a:t> </a:t>
            </a:r>
            <a:r>
              <a:rPr lang="en-US" dirty="0" err="1"/>
              <a:t>lòng</a:t>
            </a:r>
            <a:r>
              <a:rPr lang="en-US" dirty="0"/>
              <a:t> </a:t>
            </a:r>
            <a:r>
              <a:rPr lang="en-US" dirty="0" err="1"/>
              <a:t>của</a:t>
            </a:r>
            <a:r>
              <a:rPr lang="en-US" dirty="0"/>
              <a:t> </a:t>
            </a:r>
            <a:r>
              <a:rPr lang="en-US" dirty="0" err="1"/>
              <a:t>người</a:t>
            </a:r>
            <a:r>
              <a:rPr lang="en-US" dirty="0"/>
              <a:t> </a:t>
            </a:r>
            <a:r>
              <a:rPr lang="en-US" dirty="0" err="1"/>
              <a:t>dân</a:t>
            </a:r>
            <a:r>
              <a:rPr lang="en-US" dirty="0"/>
              <a:t> ở </a:t>
            </a:r>
            <a:r>
              <a:rPr lang="en-US" dirty="0" err="1"/>
              <a:t>từng</a:t>
            </a:r>
            <a:r>
              <a:rPr lang="en-US" dirty="0"/>
              <a:t> </a:t>
            </a:r>
            <a:r>
              <a:rPr lang="en-US" dirty="0" err="1"/>
              <a:t>xã</a:t>
            </a:r>
            <a:r>
              <a:rPr lang="en-US" dirty="0"/>
              <a:t> </a:t>
            </a:r>
            <a:r>
              <a:rPr lang="en-US" dirty="0" err="1"/>
              <a:t>đối</a:t>
            </a:r>
            <a:r>
              <a:rPr lang="en-US" dirty="0"/>
              <a:t> </a:t>
            </a:r>
            <a:r>
              <a:rPr lang="en-US" dirty="0" err="1"/>
              <a:t>với</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từng</a:t>
            </a:r>
            <a:r>
              <a:rPr lang="en-US" dirty="0"/>
              <a:t> </a:t>
            </a:r>
            <a:r>
              <a:rPr lang="en-US" dirty="0" err="1"/>
              <a:t>nội</a:t>
            </a:r>
            <a:r>
              <a:rPr lang="en-US" dirty="0"/>
              <a:t> dung </a:t>
            </a:r>
            <a:r>
              <a:rPr lang="en-US" dirty="0" err="1"/>
              <a:t>xây</a:t>
            </a:r>
            <a:r>
              <a:rPr lang="en-US" dirty="0"/>
              <a:t> </a:t>
            </a:r>
            <a:r>
              <a:rPr lang="en-US" dirty="0" err="1"/>
              <a:t>dựng</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đạt</a:t>
            </a:r>
            <a:r>
              <a:rPr lang="en-US" dirty="0"/>
              <a:t> </a:t>
            </a:r>
            <a:r>
              <a:rPr lang="en-US" dirty="0" err="1"/>
              <a:t>từ</a:t>
            </a:r>
            <a:r>
              <a:rPr lang="en-US" dirty="0"/>
              <a:t> 80% </a:t>
            </a:r>
            <a:r>
              <a:rPr lang="en-US" dirty="0" err="1"/>
              <a:t>trở</a:t>
            </a:r>
            <a:r>
              <a:rPr lang="en-US" dirty="0"/>
              <a:t> </a:t>
            </a:r>
            <a:r>
              <a:rPr lang="en-US" dirty="0" err="1"/>
              <a:t>lên</a:t>
            </a:r>
            <a:r>
              <a:rPr lang="en-US" dirty="0"/>
              <a:t>).</a:t>
            </a:r>
          </a:p>
          <a:p>
            <a:pPr algn="just"/>
            <a:r>
              <a:rPr lang="en-US" dirty="0"/>
              <a:t>5. </a:t>
            </a:r>
            <a:r>
              <a:rPr lang="en-US" dirty="0" err="1"/>
              <a:t>Đạt</a:t>
            </a:r>
            <a:r>
              <a:rPr lang="en-US" dirty="0"/>
              <a:t> </a:t>
            </a:r>
            <a:r>
              <a:rPr lang="en-US" dirty="0" err="1"/>
              <a:t>các</a:t>
            </a:r>
            <a:r>
              <a:rPr lang="en-US" dirty="0"/>
              <a:t> </a:t>
            </a:r>
            <a:r>
              <a:rPr lang="en-US" dirty="0" err="1"/>
              <a:t>tiêu</a:t>
            </a:r>
            <a:r>
              <a:rPr lang="en-US" dirty="0"/>
              <a:t> </a:t>
            </a:r>
            <a:r>
              <a:rPr lang="en-US" dirty="0" err="1"/>
              <a:t>chí</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giai</a:t>
            </a:r>
            <a:r>
              <a:rPr lang="en-US" dirty="0"/>
              <a:t> </a:t>
            </a:r>
            <a:r>
              <a:rPr lang="en-US" dirty="0" err="1"/>
              <a:t>đoạn</a:t>
            </a:r>
            <a:r>
              <a:rPr lang="en-US" dirty="0"/>
              <a:t> 2021 - 2025, bao </a:t>
            </a:r>
            <a:r>
              <a:rPr lang="en-US" dirty="0" err="1"/>
              <a:t>gồm</a:t>
            </a:r>
            <a:r>
              <a:rPr lang="en-US" dirty="0"/>
              <a:t> (9 </a:t>
            </a:r>
            <a:r>
              <a:rPr lang="en-US" dirty="0" err="1"/>
              <a:t>tiêu</a:t>
            </a:r>
            <a:r>
              <a:rPr lang="en-US" dirty="0"/>
              <a:t> </a:t>
            </a:r>
            <a:r>
              <a:rPr lang="en-US" dirty="0" err="1"/>
              <a:t>chí</a:t>
            </a:r>
            <a:r>
              <a:rPr lang="en-US" dirty="0"/>
              <a:t> ):</a:t>
            </a:r>
          </a:p>
          <a:p>
            <a:pPr algn="just"/>
            <a:endParaRPr lang="en-US" dirty="0"/>
          </a:p>
        </p:txBody>
      </p:sp>
    </p:spTree>
    <p:extLst>
      <p:ext uri="{BB962C8B-B14F-4D97-AF65-F5344CB8AC3E}">
        <p14:creationId xmlns:p14="http://schemas.microsoft.com/office/powerpoint/2010/main" val="33198406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C0B7BB9-6081-064A-C5CE-386A117BEA9B}"/>
              </a:ext>
            </a:extLst>
          </p:cNvPr>
          <p:cNvSpPr>
            <a:spLocks noGrp="1"/>
          </p:cNvSpPr>
          <p:nvPr>
            <p:ph idx="1"/>
          </p:nvPr>
        </p:nvSpPr>
        <p:spPr/>
        <p:txBody>
          <a:bodyPr>
            <a:normAutofit fontScale="92500" lnSpcReduction="10000"/>
          </a:bodyPr>
          <a:lstStyle/>
          <a:p>
            <a:pPr marL="514350" indent="-514350">
              <a:buAutoNum type="arabicPeriod"/>
            </a:pPr>
            <a:r>
              <a:rPr lang="en-US" dirty="0" err="1" smtClean="0"/>
              <a:t>Quy</a:t>
            </a:r>
            <a:r>
              <a:rPr lang="en-US" dirty="0" smtClean="0"/>
              <a:t> </a:t>
            </a:r>
            <a:r>
              <a:rPr lang="en-US" dirty="0" err="1" smtClean="0"/>
              <a:t>hoạch</a:t>
            </a:r>
            <a:endParaRPr lang="en-US" dirty="0" smtClean="0"/>
          </a:p>
          <a:p>
            <a:pPr marL="514350" indent="-514350">
              <a:buAutoNum type="arabicPeriod"/>
            </a:pPr>
            <a:r>
              <a:rPr lang="en-US" dirty="0" err="1" smtClean="0"/>
              <a:t>Giao</a:t>
            </a:r>
            <a:r>
              <a:rPr lang="en-US" dirty="0" smtClean="0"/>
              <a:t> </a:t>
            </a:r>
            <a:r>
              <a:rPr lang="en-US" dirty="0" err="1" smtClean="0"/>
              <a:t>thông</a:t>
            </a:r>
            <a:endParaRPr lang="en-US" dirty="0" smtClean="0"/>
          </a:p>
          <a:p>
            <a:pPr marL="514350" indent="-514350">
              <a:buAutoNum type="arabicPeriod"/>
            </a:pPr>
            <a:r>
              <a:rPr lang="en-US" dirty="0" err="1" smtClean="0"/>
              <a:t>Thủy</a:t>
            </a:r>
            <a:r>
              <a:rPr lang="en-US" dirty="0" smtClean="0"/>
              <a:t> </a:t>
            </a:r>
            <a:r>
              <a:rPr lang="en-US" dirty="0" err="1" smtClean="0"/>
              <a:t>lợi</a:t>
            </a:r>
            <a:r>
              <a:rPr lang="en-US" dirty="0" smtClean="0"/>
              <a:t> </a:t>
            </a:r>
            <a:r>
              <a:rPr lang="en-US" dirty="0" err="1" smtClean="0"/>
              <a:t>và</a:t>
            </a:r>
            <a:r>
              <a:rPr lang="en-US" dirty="0" smtClean="0"/>
              <a:t> </a:t>
            </a:r>
            <a:r>
              <a:rPr lang="en-US" dirty="0" err="1" smtClean="0"/>
              <a:t>phòng</a:t>
            </a:r>
            <a:r>
              <a:rPr lang="en-US" dirty="0" smtClean="0"/>
              <a:t> </a:t>
            </a:r>
            <a:r>
              <a:rPr lang="en-US" dirty="0" err="1" smtClean="0"/>
              <a:t>chống</a:t>
            </a:r>
            <a:r>
              <a:rPr lang="en-US" dirty="0" smtClean="0"/>
              <a:t> </a:t>
            </a:r>
            <a:r>
              <a:rPr lang="en-US" dirty="0" err="1" smtClean="0"/>
              <a:t>thiên</a:t>
            </a:r>
            <a:r>
              <a:rPr lang="en-US" dirty="0" smtClean="0"/>
              <a:t> tai</a:t>
            </a:r>
          </a:p>
          <a:p>
            <a:pPr marL="514350" indent="-514350">
              <a:buAutoNum type="arabicPeriod"/>
            </a:pPr>
            <a:r>
              <a:rPr lang="en-US" dirty="0" err="1" smtClean="0"/>
              <a:t>Điện</a:t>
            </a:r>
            <a:endParaRPr lang="en-US" dirty="0" smtClean="0"/>
          </a:p>
          <a:p>
            <a:pPr marL="514350" indent="-514350">
              <a:buAutoNum type="arabicPeriod"/>
            </a:pPr>
            <a:r>
              <a:rPr lang="en-US" dirty="0" smtClean="0"/>
              <a:t>Y </a:t>
            </a:r>
            <a:r>
              <a:rPr lang="en-US" dirty="0" err="1" smtClean="0"/>
              <a:t>tế</a:t>
            </a:r>
            <a:r>
              <a:rPr lang="en-US" dirty="0" smtClean="0"/>
              <a:t>, </a:t>
            </a:r>
            <a:r>
              <a:rPr lang="en-US" dirty="0" err="1" smtClean="0"/>
              <a:t>văn</a:t>
            </a:r>
            <a:r>
              <a:rPr lang="en-US" dirty="0" smtClean="0"/>
              <a:t> </a:t>
            </a:r>
            <a:r>
              <a:rPr lang="en-US" dirty="0" err="1" smtClean="0"/>
              <a:t>hóa</a:t>
            </a:r>
            <a:r>
              <a:rPr lang="en-US" dirty="0" smtClean="0"/>
              <a:t> , </a:t>
            </a:r>
            <a:r>
              <a:rPr lang="en-US" dirty="0" err="1" smtClean="0"/>
              <a:t>giáo</a:t>
            </a:r>
            <a:r>
              <a:rPr lang="en-US" dirty="0" smtClean="0"/>
              <a:t> </a:t>
            </a:r>
            <a:r>
              <a:rPr lang="en-US" dirty="0" err="1" smtClean="0"/>
              <a:t>dục</a:t>
            </a:r>
            <a:endParaRPr lang="en-US" dirty="0" smtClean="0"/>
          </a:p>
          <a:p>
            <a:pPr marL="514350" indent="-514350">
              <a:buAutoNum type="arabicPeriod"/>
            </a:pPr>
            <a:r>
              <a:rPr lang="en-US" dirty="0" err="1" smtClean="0"/>
              <a:t>Kinh</a:t>
            </a:r>
            <a:r>
              <a:rPr lang="en-US" dirty="0" smtClean="0"/>
              <a:t> </a:t>
            </a:r>
            <a:r>
              <a:rPr lang="en-US" dirty="0" err="1" smtClean="0"/>
              <a:t>tế</a:t>
            </a:r>
            <a:endParaRPr lang="en-US" dirty="0" smtClean="0"/>
          </a:p>
          <a:p>
            <a:pPr marL="514350" indent="-514350">
              <a:buAutoNum type="arabicPeriod"/>
            </a:pPr>
            <a:r>
              <a:rPr lang="en-US" dirty="0" err="1" smtClean="0"/>
              <a:t>Môi</a:t>
            </a:r>
            <a:r>
              <a:rPr lang="en-US" dirty="0" smtClean="0"/>
              <a:t> </a:t>
            </a:r>
            <a:r>
              <a:rPr lang="en-US" dirty="0" err="1" smtClean="0"/>
              <a:t>trường</a:t>
            </a:r>
            <a:endParaRPr lang="en-US" dirty="0" smtClean="0"/>
          </a:p>
          <a:p>
            <a:pPr marL="514350" indent="-514350">
              <a:buAutoNum type="arabicPeriod"/>
            </a:pPr>
            <a:r>
              <a:rPr lang="en-US" dirty="0" err="1" smtClean="0"/>
              <a:t>Chất</a:t>
            </a:r>
            <a:r>
              <a:rPr lang="en-US" dirty="0" smtClean="0"/>
              <a:t> </a:t>
            </a:r>
            <a:r>
              <a:rPr lang="en-US" dirty="0" err="1" smtClean="0"/>
              <a:t>lượng</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sống</a:t>
            </a:r>
            <a:endParaRPr lang="en-US" dirty="0" smtClean="0"/>
          </a:p>
          <a:p>
            <a:pPr marL="514350" indent="-514350">
              <a:buAutoNum type="arabicPeriod"/>
            </a:pPr>
            <a:r>
              <a:rPr lang="en-US" dirty="0" err="1" smtClean="0"/>
              <a:t>Hệ</a:t>
            </a:r>
            <a:r>
              <a:rPr lang="en-US" dirty="0" smtClean="0"/>
              <a:t> </a:t>
            </a:r>
            <a:r>
              <a:rPr lang="en-US" dirty="0" err="1" smtClean="0"/>
              <a:t>thống</a:t>
            </a:r>
            <a:r>
              <a:rPr lang="en-US" dirty="0" smtClean="0"/>
              <a:t> </a:t>
            </a:r>
            <a:r>
              <a:rPr lang="en-US" dirty="0" err="1" smtClean="0"/>
              <a:t>chính</a:t>
            </a:r>
            <a:r>
              <a:rPr lang="en-US" dirty="0" smtClean="0"/>
              <a:t> </a:t>
            </a:r>
            <a:r>
              <a:rPr lang="en-US" dirty="0" err="1" smtClean="0"/>
              <a:t>trị</a:t>
            </a:r>
            <a:r>
              <a:rPr lang="en-US" dirty="0" smtClean="0"/>
              <a:t> - an </a:t>
            </a:r>
            <a:r>
              <a:rPr lang="en-US" dirty="0" err="1" smtClean="0"/>
              <a:t>ninh</a:t>
            </a:r>
            <a:r>
              <a:rPr lang="en-US" dirty="0" smtClean="0"/>
              <a:t> </a:t>
            </a:r>
            <a:r>
              <a:rPr lang="en-US" dirty="0" err="1" smtClean="0"/>
              <a:t>trật</a:t>
            </a:r>
            <a:r>
              <a:rPr lang="en-US" dirty="0" smtClean="0"/>
              <a:t> </a:t>
            </a:r>
            <a:r>
              <a:rPr lang="en-US" dirty="0" err="1" smtClean="0"/>
              <a:t>tự</a:t>
            </a:r>
            <a:r>
              <a:rPr lang="en-US" dirty="0" smtClean="0"/>
              <a:t> </a:t>
            </a:r>
            <a:r>
              <a:rPr lang="en-US" dirty="0" err="1" smtClean="0"/>
              <a:t>hành</a:t>
            </a:r>
            <a:r>
              <a:rPr lang="en-US" dirty="0" smtClean="0"/>
              <a:t> </a:t>
            </a:r>
            <a:r>
              <a:rPr lang="en-US" dirty="0" err="1" smtClean="0"/>
              <a:t>chính</a:t>
            </a:r>
            <a:r>
              <a:rPr lang="en-US" dirty="0" smtClean="0"/>
              <a:t> </a:t>
            </a:r>
            <a:r>
              <a:rPr lang="en-US" dirty="0" err="1" smtClean="0"/>
              <a:t>công</a:t>
            </a:r>
            <a:r>
              <a:rPr lang="en-US" dirty="0" smtClean="0"/>
              <a:t> </a:t>
            </a:r>
            <a:r>
              <a:rPr lang="en-US" b="1" i="1" dirty="0" smtClean="0"/>
              <a:t>(9.6. </a:t>
            </a:r>
            <a:r>
              <a:rPr lang="en-US" b="1" i="1" dirty="0" err="1" smtClean="0"/>
              <a:t>Huyện</a:t>
            </a:r>
            <a:r>
              <a:rPr lang="en-US" b="1" i="1" dirty="0" smtClean="0"/>
              <a:t> </a:t>
            </a:r>
            <a:r>
              <a:rPr lang="en-US" b="1" i="1" dirty="0" err="1" smtClean="0"/>
              <a:t>đạt</a:t>
            </a:r>
            <a:r>
              <a:rPr lang="en-US" b="1" i="1" dirty="0" smtClean="0"/>
              <a:t> </a:t>
            </a:r>
            <a:r>
              <a:rPr lang="en-US" b="1" i="1" dirty="0" err="1" smtClean="0"/>
              <a:t>chuẩn</a:t>
            </a:r>
            <a:r>
              <a:rPr lang="en-US" b="1" i="1" dirty="0" smtClean="0"/>
              <a:t> </a:t>
            </a:r>
            <a:r>
              <a:rPr lang="en-US" b="1" i="1" dirty="0" err="1" smtClean="0"/>
              <a:t>tiếp</a:t>
            </a:r>
            <a:r>
              <a:rPr lang="en-US" b="1" i="1" dirty="0" smtClean="0"/>
              <a:t> </a:t>
            </a:r>
            <a:r>
              <a:rPr lang="en-US" b="1" i="1" dirty="0" err="1" smtClean="0"/>
              <a:t>cận</a:t>
            </a:r>
            <a:r>
              <a:rPr lang="en-US" b="1" i="1" dirty="0" smtClean="0"/>
              <a:t> </a:t>
            </a:r>
            <a:r>
              <a:rPr lang="en-US" b="1" i="1" dirty="0" err="1" smtClean="0"/>
              <a:t>pháp</a:t>
            </a:r>
            <a:r>
              <a:rPr lang="en-US" b="1" i="1" dirty="0" smtClean="0"/>
              <a:t> </a:t>
            </a:r>
            <a:r>
              <a:rPr lang="en-US" b="1" i="1" dirty="0" err="1" smtClean="0"/>
              <a:t>luật</a:t>
            </a:r>
            <a:r>
              <a:rPr lang="en-US" b="1" i="1" dirty="0" smtClean="0"/>
              <a:t> </a:t>
            </a:r>
            <a:r>
              <a:rPr lang="en-US" b="1" i="1" dirty="0" err="1" smtClean="0"/>
              <a:t>theo</a:t>
            </a:r>
            <a:r>
              <a:rPr lang="en-US" b="1" i="1" dirty="0" smtClean="0"/>
              <a:t> </a:t>
            </a:r>
            <a:r>
              <a:rPr lang="en-US" b="1" i="1" dirty="0" err="1" smtClean="0"/>
              <a:t>quy</a:t>
            </a:r>
            <a:r>
              <a:rPr lang="en-US" b="1" i="1" dirty="0" smtClean="0"/>
              <a:t> </a:t>
            </a:r>
            <a:r>
              <a:rPr lang="en-US" b="1" i="1" dirty="0" err="1" smtClean="0"/>
              <a:t>định</a:t>
            </a:r>
            <a:r>
              <a:rPr lang="en-US" b="1" i="1" dirty="0" smtClean="0"/>
              <a:t>)</a:t>
            </a:r>
          </a:p>
          <a:p>
            <a:pPr marL="0" indent="0">
              <a:buNone/>
            </a:pPr>
            <a:endParaRPr lang="en-US" dirty="0"/>
          </a:p>
        </p:txBody>
      </p:sp>
    </p:spTree>
    <p:extLst>
      <p:ext uri="{BB962C8B-B14F-4D97-AF65-F5344CB8AC3E}">
        <p14:creationId xmlns:p14="http://schemas.microsoft.com/office/powerpoint/2010/main" val="14862337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Điều</a:t>
            </a:r>
            <a:r>
              <a:rPr lang="en-US" b="1" dirty="0" smtClean="0"/>
              <a:t> </a:t>
            </a:r>
            <a:r>
              <a:rPr lang="en-US" b="1" dirty="0" err="1" smtClean="0"/>
              <a:t>kiện</a:t>
            </a:r>
            <a:r>
              <a:rPr lang="en-US" b="1" dirty="0" smtClean="0"/>
              <a:t> </a:t>
            </a:r>
            <a:r>
              <a:rPr lang="en-US" b="1" dirty="0" err="1" smtClean="0"/>
              <a:t>Huyện</a:t>
            </a:r>
            <a:r>
              <a:rPr lang="en-US" b="1" dirty="0" smtClean="0"/>
              <a:t> </a:t>
            </a:r>
            <a:r>
              <a:rPr lang="en-US" b="1" dirty="0" err="1"/>
              <a:t>đạt</a:t>
            </a:r>
            <a:r>
              <a:rPr lang="en-US" b="1" dirty="0"/>
              <a:t> </a:t>
            </a:r>
            <a:r>
              <a:rPr lang="en-US" b="1" dirty="0" err="1"/>
              <a:t>chuẩn</a:t>
            </a:r>
            <a:r>
              <a:rPr lang="en-US" b="1" dirty="0"/>
              <a:t> </a:t>
            </a:r>
            <a:r>
              <a:rPr lang="en-US" b="1" dirty="0" err="1"/>
              <a:t>tiếp</a:t>
            </a:r>
            <a:r>
              <a:rPr lang="en-US" b="1" dirty="0"/>
              <a:t> </a:t>
            </a:r>
            <a:r>
              <a:rPr lang="en-US" b="1" dirty="0" err="1"/>
              <a:t>cận</a:t>
            </a:r>
            <a:r>
              <a:rPr lang="en-US" b="1" dirty="0"/>
              <a:t> </a:t>
            </a:r>
            <a:r>
              <a:rPr lang="en-US" b="1" dirty="0" err="1"/>
              <a:t>pháp</a:t>
            </a:r>
            <a:r>
              <a:rPr lang="en-US" b="1" dirty="0"/>
              <a:t> </a:t>
            </a:r>
            <a:r>
              <a:rPr lang="en-US" b="1" dirty="0" err="1"/>
              <a:t>luật</a:t>
            </a:r>
            <a:r>
              <a:rPr lang="en-US" b="1" dirty="0"/>
              <a:t> </a:t>
            </a:r>
            <a:r>
              <a:rPr lang="en-US" b="1" dirty="0" err="1"/>
              <a:t>theo</a:t>
            </a:r>
            <a:r>
              <a:rPr lang="en-US" b="1" dirty="0"/>
              <a:t> </a:t>
            </a:r>
            <a:r>
              <a:rPr lang="en-US" b="1" dirty="0" err="1"/>
              <a:t>quy</a:t>
            </a:r>
            <a:r>
              <a:rPr lang="en-US" b="1" dirty="0"/>
              <a:t> </a:t>
            </a:r>
            <a:r>
              <a:rPr lang="en-US" b="1" dirty="0" err="1"/>
              <a:t>định</a:t>
            </a:r>
            <a:endParaRPr lang="en-US" dirty="0"/>
          </a:p>
        </p:txBody>
      </p:sp>
      <p:sp>
        <p:nvSpPr>
          <p:cNvPr id="3" name="Content Placeholder 2"/>
          <p:cNvSpPr>
            <a:spLocks noGrp="1"/>
          </p:cNvSpPr>
          <p:nvPr>
            <p:ph idx="1"/>
          </p:nvPr>
        </p:nvSpPr>
        <p:spPr/>
        <p:txBody>
          <a:bodyPr/>
          <a:lstStyle/>
          <a:p>
            <a:pPr algn="just"/>
            <a:r>
              <a:rPr lang="en-US" dirty="0"/>
              <a:t>a) </a:t>
            </a:r>
            <a:r>
              <a:rPr lang="en-US" dirty="0" err="1"/>
              <a:t>Có</a:t>
            </a:r>
            <a:r>
              <a:rPr lang="en-US" dirty="0"/>
              <a:t> 100% </a:t>
            </a:r>
            <a:r>
              <a:rPr lang="en-US" dirty="0" err="1"/>
              <a:t>xã</a:t>
            </a:r>
            <a:r>
              <a:rPr lang="en-US" dirty="0"/>
              <a:t>, </a:t>
            </a:r>
            <a:r>
              <a:rPr lang="en-US" dirty="0" err="1"/>
              <a:t>phường</a:t>
            </a:r>
            <a:r>
              <a:rPr lang="en-US" dirty="0"/>
              <a:t>, </a:t>
            </a:r>
            <a:r>
              <a:rPr lang="en-US" dirty="0" err="1"/>
              <a:t>thị</a:t>
            </a:r>
            <a:r>
              <a:rPr lang="en-US" dirty="0"/>
              <a:t> </a:t>
            </a:r>
            <a:r>
              <a:rPr lang="en-US" dirty="0" err="1"/>
              <a:t>trấn</a:t>
            </a:r>
            <a:r>
              <a:rPr lang="en-US" dirty="0"/>
              <a:t> (</a:t>
            </a:r>
            <a:r>
              <a:rPr lang="en-US" dirty="0" err="1"/>
              <a:t>sau</a:t>
            </a:r>
            <a:r>
              <a:rPr lang="en-US" dirty="0"/>
              <a:t> </a:t>
            </a:r>
            <a:r>
              <a:rPr lang="en-US" dirty="0" err="1"/>
              <a:t>đây</a:t>
            </a:r>
            <a:r>
              <a:rPr lang="en-US" dirty="0"/>
              <a:t> </a:t>
            </a:r>
            <a:r>
              <a:rPr lang="en-US" dirty="0" err="1"/>
              <a:t>gọi</a:t>
            </a:r>
            <a:r>
              <a:rPr lang="en-US" dirty="0"/>
              <a:t> </a:t>
            </a:r>
            <a:r>
              <a:rPr lang="en-US" dirty="0" err="1"/>
              <a:t>chung</a:t>
            </a:r>
            <a:r>
              <a:rPr lang="en-US" dirty="0"/>
              <a:t> </a:t>
            </a:r>
            <a:r>
              <a:rPr lang="en-US" dirty="0" err="1"/>
              <a:t>là</a:t>
            </a:r>
            <a:r>
              <a:rPr lang="en-US" dirty="0"/>
              <a:t> </a:t>
            </a:r>
            <a:r>
              <a:rPr lang="en-US" dirty="0" err="1"/>
              <a:t>cấp</a:t>
            </a:r>
            <a:r>
              <a:rPr lang="en-US" dirty="0"/>
              <a:t> </a:t>
            </a:r>
            <a:r>
              <a:rPr lang="en-US" dirty="0" err="1"/>
              <a:t>xã</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đạt</a:t>
            </a:r>
            <a:r>
              <a:rPr lang="en-US" dirty="0"/>
              <a:t> </a:t>
            </a:r>
            <a:r>
              <a:rPr lang="en-US" dirty="0" err="1"/>
              <a:t>chuẩn</a:t>
            </a:r>
            <a:r>
              <a:rPr lang="en-US" dirty="0"/>
              <a:t> </a:t>
            </a:r>
            <a:r>
              <a:rPr lang="en-US" dirty="0" err="1"/>
              <a:t>tiếp</a:t>
            </a:r>
            <a:r>
              <a:rPr lang="en-US" dirty="0"/>
              <a:t> </a:t>
            </a:r>
            <a:r>
              <a:rPr lang="en-US" dirty="0" err="1"/>
              <a:t>cận</a:t>
            </a:r>
            <a:r>
              <a:rPr lang="en-US" dirty="0"/>
              <a:t> </a:t>
            </a:r>
            <a:r>
              <a:rPr lang="en-US" dirty="0" err="1"/>
              <a:t>pháp</a:t>
            </a:r>
            <a:r>
              <a:rPr lang="en-US" dirty="0"/>
              <a:t> </a:t>
            </a:r>
            <a:r>
              <a:rPr lang="en-US" dirty="0" err="1"/>
              <a:t>luật</a:t>
            </a:r>
            <a:r>
              <a:rPr lang="en-US" dirty="0"/>
              <a:t>.</a:t>
            </a:r>
          </a:p>
          <a:p>
            <a:pPr algn="just"/>
            <a:r>
              <a:rPr lang="en-US" dirty="0"/>
              <a:t>b) </a:t>
            </a:r>
            <a:r>
              <a:rPr lang="en-US" dirty="0" err="1"/>
              <a:t>Tổng</a:t>
            </a:r>
            <a:r>
              <a:rPr lang="en-US" dirty="0"/>
              <a:t> </a:t>
            </a:r>
            <a:r>
              <a:rPr lang="en-US" dirty="0" err="1"/>
              <a:t>số</a:t>
            </a:r>
            <a:r>
              <a:rPr lang="en-US" dirty="0"/>
              <a:t> </a:t>
            </a:r>
            <a:r>
              <a:rPr lang="en-US" dirty="0" err="1"/>
              <a:t>điểm</a:t>
            </a:r>
            <a:r>
              <a:rPr lang="en-US" dirty="0"/>
              <a:t> </a:t>
            </a:r>
            <a:r>
              <a:rPr lang="en-US" dirty="0" err="1"/>
              <a:t>của</a:t>
            </a:r>
            <a:r>
              <a:rPr lang="en-US" dirty="0"/>
              <a:t> </a:t>
            </a:r>
            <a:r>
              <a:rPr lang="en-US" dirty="0" err="1"/>
              <a:t>các</a:t>
            </a:r>
            <a:r>
              <a:rPr lang="en-US" dirty="0"/>
              <a:t> </a:t>
            </a:r>
            <a:r>
              <a:rPr lang="en-US" dirty="0" err="1" smtClean="0"/>
              <a:t>tiêu</a:t>
            </a:r>
            <a:r>
              <a:rPr lang="en-US" dirty="0" smtClean="0"/>
              <a:t> </a:t>
            </a:r>
            <a:r>
              <a:rPr lang="en-US" dirty="0" err="1" smtClean="0"/>
              <a:t>chí</a:t>
            </a:r>
            <a:r>
              <a:rPr lang="en-US" dirty="0" smtClean="0"/>
              <a:t> </a:t>
            </a:r>
            <a:r>
              <a:rPr lang="en-US" dirty="0" err="1" smtClean="0"/>
              <a:t>đạt</a:t>
            </a:r>
            <a:r>
              <a:rPr lang="en-US" dirty="0" smtClean="0"/>
              <a:t> </a:t>
            </a:r>
            <a:r>
              <a:rPr lang="en-US" dirty="0" err="1"/>
              <a:t>từ</a:t>
            </a:r>
            <a:r>
              <a:rPr lang="en-US" dirty="0"/>
              <a:t> 90 </a:t>
            </a:r>
            <a:r>
              <a:rPr lang="en-US" dirty="0" err="1"/>
              <a:t>điểm</a:t>
            </a:r>
            <a:r>
              <a:rPr lang="en-US" dirty="0"/>
              <a:t> </a:t>
            </a:r>
            <a:r>
              <a:rPr lang="en-US" dirty="0" err="1"/>
              <a:t>trở</a:t>
            </a:r>
            <a:r>
              <a:rPr lang="en-US" dirty="0"/>
              <a:t> </a:t>
            </a:r>
            <a:r>
              <a:rPr lang="en-US" dirty="0" err="1"/>
              <a:t>lên</a:t>
            </a:r>
            <a:r>
              <a:rPr lang="en-US" dirty="0"/>
              <a:t>.</a:t>
            </a:r>
          </a:p>
          <a:p>
            <a:pPr algn="just"/>
            <a:r>
              <a:rPr lang="en-US" dirty="0"/>
              <a:t>c) </a:t>
            </a:r>
            <a:r>
              <a:rPr lang="en-US" dirty="0" err="1"/>
              <a:t>Tổng</a:t>
            </a:r>
            <a:r>
              <a:rPr lang="en-US" dirty="0"/>
              <a:t> </a:t>
            </a:r>
            <a:r>
              <a:rPr lang="en-US" dirty="0" err="1"/>
              <a:t>số</a:t>
            </a:r>
            <a:r>
              <a:rPr lang="en-US" dirty="0"/>
              <a:t> </a:t>
            </a:r>
            <a:r>
              <a:rPr lang="en-US" dirty="0" err="1"/>
              <a:t>điểm</a:t>
            </a:r>
            <a:r>
              <a:rPr lang="en-US" dirty="0"/>
              <a:t> </a:t>
            </a:r>
            <a:r>
              <a:rPr lang="en-US" dirty="0" err="1"/>
              <a:t>của</a:t>
            </a:r>
            <a:r>
              <a:rPr lang="en-US" dirty="0"/>
              <a:t> </a:t>
            </a:r>
            <a:r>
              <a:rPr lang="en-US" dirty="0" err="1"/>
              <a:t>từng</a:t>
            </a:r>
            <a:r>
              <a:rPr lang="en-US" dirty="0"/>
              <a:t> </a:t>
            </a:r>
            <a:r>
              <a:rPr lang="en-US" dirty="0" err="1" smtClean="0"/>
              <a:t>tiêu</a:t>
            </a:r>
            <a:r>
              <a:rPr lang="en-US" dirty="0" smtClean="0"/>
              <a:t> </a:t>
            </a:r>
            <a:r>
              <a:rPr lang="en-US" dirty="0" err="1" smtClean="0"/>
              <a:t>chí</a:t>
            </a:r>
            <a:r>
              <a:rPr lang="en-US" dirty="0" smtClean="0"/>
              <a:t> </a:t>
            </a:r>
            <a:r>
              <a:rPr lang="en-US" dirty="0" err="1" smtClean="0"/>
              <a:t>đạt</a:t>
            </a:r>
            <a:r>
              <a:rPr lang="en-US" dirty="0" smtClean="0"/>
              <a:t> </a:t>
            </a:r>
            <a:r>
              <a:rPr lang="en-US" dirty="0" err="1"/>
              <a:t>từ</a:t>
            </a:r>
            <a:r>
              <a:rPr lang="en-US" dirty="0"/>
              <a:t> 50% </a:t>
            </a:r>
            <a:r>
              <a:rPr lang="en-US" dirty="0" err="1"/>
              <a:t>số</a:t>
            </a:r>
            <a:r>
              <a:rPr lang="en-US" dirty="0"/>
              <a:t> </a:t>
            </a:r>
            <a:r>
              <a:rPr lang="en-US" dirty="0" err="1"/>
              <a:t>điểm</a:t>
            </a:r>
            <a:r>
              <a:rPr lang="en-US" dirty="0"/>
              <a:t> </a:t>
            </a:r>
            <a:r>
              <a:rPr lang="en-US" dirty="0" err="1"/>
              <a:t>tối</a:t>
            </a:r>
            <a:r>
              <a:rPr lang="en-US" dirty="0"/>
              <a:t> </a:t>
            </a:r>
            <a:r>
              <a:rPr lang="en-US" dirty="0" err="1"/>
              <a:t>đa</a:t>
            </a:r>
            <a:r>
              <a:rPr lang="en-US" dirty="0"/>
              <a:t> </a:t>
            </a:r>
            <a:r>
              <a:rPr lang="en-US" dirty="0" err="1"/>
              <a:t>trở</a:t>
            </a:r>
            <a:r>
              <a:rPr lang="en-US" dirty="0"/>
              <a:t> </a:t>
            </a:r>
            <a:r>
              <a:rPr lang="en-US" dirty="0" err="1"/>
              <a:t>lên</a:t>
            </a:r>
            <a:r>
              <a:rPr lang="en-US" dirty="0"/>
              <a:t>.</a:t>
            </a:r>
          </a:p>
          <a:p>
            <a:pPr algn="just"/>
            <a:r>
              <a:rPr lang="en-US" dirty="0"/>
              <a:t>d) </a:t>
            </a:r>
            <a:r>
              <a:rPr lang="en-US" dirty="0" err="1"/>
              <a:t>Tại</a:t>
            </a:r>
            <a:r>
              <a:rPr lang="en-US" dirty="0"/>
              <a:t> </a:t>
            </a:r>
            <a:r>
              <a:rPr lang="en-US" dirty="0" err="1"/>
              <a:t>năm</a:t>
            </a:r>
            <a:r>
              <a:rPr lang="en-US" dirty="0"/>
              <a:t> </a:t>
            </a:r>
            <a:r>
              <a:rPr lang="en-US" dirty="0" err="1"/>
              <a:t>đánh</a:t>
            </a:r>
            <a:r>
              <a:rPr lang="en-US" dirty="0"/>
              <a:t> </a:t>
            </a:r>
            <a:r>
              <a:rPr lang="en-US" dirty="0" err="1"/>
              <a:t>giá</a:t>
            </a:r>
            <a:r>
              <a:rPr lang="en-US" dirty="0"/>
              <a:t>, </a:t>
            </a:r>
            <a:r>
              <a:rPr lang="en-US" dirty="0" err="1"/>
              <a:t>không</a:t>
            </a:r>
            <a:r>
              <a:rPr lang="en-US" dirty="0"/>
              <a:t> </a:t>
            </a:r>
            <a:r>
              <a:rPr lang="en-US" dirty="0" err="1"/>
              <a:t>có</a:t>
            </a:r>
            <a:r>
              <a:rPr lang="en-US" dirty="0"/>
              <a:t> </a:t>
            </a:r>
            <a:r>
              <a:rPr lang="en-US" dirty="0" err="1"/>
              <a:t>người</a:t>
            </a:r>
            <a:r>
              <a:rPr lang="en-US" dirty="0"/>
              <a:t> </a:t>
            </a:r>
            <a:r>
              <a:rPr lang="en-US" dirty="0" err="1"/>
              <a:t>đứng</a:t>
            </a:r>
            <a:r>
              <a:rPr lang="en-US" dirty="0"/>
              <a:t> </a:t>
            </a:r>
            <a:r>
              <a:rPr lang="en-US" dirty="0" err="1"/>
              <a:t>đầu</a:t>
            </a:r>
            <a:r>
              <a:rPr lang="en-US" dirty="0"/>
              <a:t> </a:t>
            </a:r>
            <a:r>
              <a:rPr lang="en-US" dirty="0" err="1"/>
              <a:t>cấp</a:t>
            </a:r>
            <a:r>
              <a:rPr lang="en-US" dirty="0"/>
              <a:t> </a:t>
            </a:r>
            <a:r>
              <a:rPr lang="en-US" dirty="0" err="1"/>
              <a:t>ủy</a:t>
            </a:r>
            <a:r>
              <a:rPr lang="en-US" dirty="0"/>
              <a:t>, </a:t>
            </a:r>
            <a:r>
              <a:rPr lang="en-US" dirty="0" err="1"/>
              <a:t>chính</a:t>
            </a:r>
            <a:r>
              <a:rPr lang="en-US" dirty="0"/>
              <a:t> </a:t>
            </a:r>
            <a:r>
              <a:rPr lang="en-US" dirty="0" err="1"/>
              <a:t>quyền</a:t>
            </a:r>
            <a:r>
              <a:rPr lang="en-US" dirty="0"/>
              <a:t> </a:t>
            </a:r>
            <a:r>
              <a:rPr lang="en-US" dirty="0" err="1"/>
              <a:t>cấp</a:t>
            </a:r>
            <a:r>
              <a:rPr lang="en-US" dirty="0"/>
              <a:t> </a:t>
            </a:r>
            <a:r>
              <a:rPr lang="en-US" dirty="0" err="1"/>
              <a:t>huyện</a:t>
            </a:r>
            <a:r>
              <a:rPr lang="en-US" dirty="0"/>
              <a:t> </a:t>
            </a:r>
            <a:r>
              <a:rPr lang="en-US" dirty="0" err="1"/>
              <a:t>có</a:t>
            </a:r>
            <a:r>
              <a:rPr lang="en-US" dirty="0"/>
              <a:t> </a:t>
            </a:r>
            <a:r>
              <a:rPr lang="en-US" dirty="0" err="1"/>
              <a:t>hành</a:t>
            </a:r>
            <a:r>
              <a:rPr lang="en-US" dirty="0"/>
              <a:t> vi </a:t>
            </a:r>
            <a:r>
              <a:rPr lang="en-US" dirty="0" err="1"/>
              <a:t>vi</a:t>
            </a:r>
            <a:r>
              <a:rPr lang="en-US" dirty="0"/>
              <a:t> </a:t>
            </a:r>
            <a:r>
              <a:rPr lang="en-US" dirty="0" err="1"/>
              <a:t>phạm</a:t>
            </a:r>
            <a:r>
              <a:rPr lang="en-US" dirty="0"/>
              <a:t> </a:t>
            </a:r>
            <a:r>
              <a:rPr lang="en-US" dirty="0" err="1"/>
              <a:t>pháp</a:t>
            </a:r>
            <a:r>
              <a:rPr lang="en-US" dirty="0"/>
              <a:t> </a:t>
            </a:r>
            <a:r>
              <a:rPr lang="en-US" dirty="0" err="1"/>
              <a:t>luật</a:t>
            </a:r>
            <a:r>
              <a:rPr lang="en-US" dirty="0"/>
              <a:t> </a:t>
            </a:r>
            <a:r>
              <a:rPr lang="en-US" dirty="0" err="1"/>
              <a:t>trong</a:t>
            </a:r>
            <a:r>
              <a:rPr lang="en-US" dirty="0"/>
              <a:t> </a:t>
            </a:r>
            <a:r>
              <a:rPr lang="en-US" dirty="0" err="1"/>
              <a:t>thi</a:t>
            </a:r>
            <a:r>
              <a:rPr lang="en-US" dirty="0"/>
              <a:t> </a:t>
            </a:r>
            <a:r>
              <a:rPr lang="en-US" dirty="0" err="1"/>
              <a:t>hành</a:t>
            </a:r>
            <a:r>
              <a:rPr lang="en-US" dirty="0"/>
              <a:t> </a:t>
            </a:r>
            <a:r>
              <a:rPr lang="en-US" dirty="0" err="1"/>
              <a:t>công</a:t>
            </a:r>
            <a:r>
              <a:rPr lang="en-US" dirty="0"/>
              <a:t> </a:t>
            </a:r>
            <a:r>
              <a:rPr lang="en-US" dirty="0" err="1"/>
              <a:t>vụ</a:t>
            </a:r>
            <a:r>
              <a:rPr lang="en-US" dirty="0"/>
              <a:t> </a:t>
            </a:r>
            <a:r>
              <a:rPr lang="en-US" dirty="0" err="1"/>
              <a:t>đến</a:t>
            </a:r>
            <a:r>
              <a:rPr lang="en-US" dirty="0"/>
              <a:t> </a:t>
            </a:r>
            <a:r>
              <a:rPr lang="en-US" dirty="0" err="1"/>
              <a:t>mức</a:t>
            </a:r>
            <a:r>
              <a:rPr lang="en-US" dirty="0"/>
              <a:t> </a:t>
            </a:r>
            <a:r>
              <a:rPr lang="en-US" dirty="0" err="1"/>
              <a:t>bị</a:t>
            </a:r>
            <a:r>
              <a:rPr lang="en-US" dirty="0"/>
              <a:t> </a:t>
            </a:r>
            <a:r>
              <a:rPr lang="en-US" dirty="0" err="1"/>
              <a:t>xử</a:t>
            </a:r>
            <a:r>
              <a:rPr lang="en-US" dirty="0"/>
              <a:t> </a:t>
            </a:r>
            <a:r>
              <a:rPr lang="en-US" dirty="0" err="1"/>
              <a:t>lý</a:t>
            </a:r>
            <a:r>
              <a:rPr lang="en-US" dirty="0"/>
              <a:t> </a:t>
            </a:r>
            <a:r>
              <a:rPr lang="en-US" dirty="0" err="1"/>
              <a:t>kỷ</a:t>
            </a:r>
            <a:r>
              <a:rPr lang="en-US" dirty="0"/>
              <a:t> </a:t>
            </a:r>
            <a:r>
              <a:rPr lang="en-US" dirty="0" err="1"/>
              <a:t>luật</a:t>
            </a:r>
            <a:r>
              <a:rPr lang="en-US" dirty="0"/>
              <a:t> </a:t>
            </a:r>
            <a:r>
              <a:rPr lang="en-US" dirty="0" err="1"/>
              <a:t>hành</a:t>
            </a:r>
            <a:r>
              <a:rPr lang="en-US" dirty="0"/>
              <a:t> </a:t>
            </a:r>
            <a:r>
              <a:rPr lang="en-US" dirty="0" err="1"/>
              <a:t>chính</a:t>
            </a:r>
            <a:r>
              <a:rPr lang="en-US" dirty="0"/>
              <a:t> </a:t>
            </a:r>
            <a:r>
              <a:rPr lang="en-US" dirty="0" err="1"/>
              <a:t>hoặc</a:t>
            </a:r>
            <a:r>
              <a:rPr lang="en-US" dirty="0"/>
              <a:t> </a:t>
            </a:r>
            <a:r>
              <a:rPr lang="en-US" dirty="0" err="1"/>
              <a:t>bị</a:t>
            </a:r>
            <a:r>
              <a:rPr lang="en-US" dirty="0"/>
              <a:t> </a:t>
            </a:r>
            <a:r>
              <a:rPr lang="en-US" dirty="0" err="1"/>
              <a:t>truy</a:t>
            </a:r>
            <a:r>
              <a:rPr lang="en-US" dirty="0"/>
              <a:t> </a:t>
            </a:r>
            <a:r>
              <a:rPr lang="en-US" dirty="0" err="1"/>
              <a:t>cứu</a:t>
            </a:r>
            <a:r>
              <a:rPr lang="en-US" dirty="0"/>
              <a:t> </a:t>
            </a:r>
            <a:r>
              <a:rPr lang="en-US" dirty="0" err="1"/>
              <a:t>trách</a:t>
            </a:r>
            <a:r>
              <a:rPr lang="en-US" dirty="0"/>
              <a:t> </a:t>
            </a:r>
            <a:r>
              <a:rPr lang="en-US" dirty="0" err="1"/>
              <a:t>nhiệm</a:t>
            </a:r>
            <a:r>
              <a:rPr lang="en-US" dirty="0"/>
              <a:t> </a:t>
            </a:r>
            <a:r>
              <a:rPr lang="en-US" dirty="0" err="1"/>
              <a:t>hình</a:t>
            </a:r>
            <a:r>
              <a:rPr lang="en-US" dirty="0"/>
              <a:t> </a:t>
            </a:r>
            <a:r>
              <a:rPr lang="en-US" dirty="0" err="1"/>
              <a:t>sự</a:t>
            </a:r>
            <a:r>
              <a:rPr lang="en-US" dirty="0"/>
              <a:t>.</a:t>
            </a:r>
          </a:p>
          <a:p>
            <a:pPr algn="just"/>
            <a:endParaRPr lang="en-US" dirty="0"/>
          </a:p>
        </p:txBody>
      </p:sp>
    </p:spTree>
    <p:extLst>
      <p:ext uri="{BB962C8B-B14F-4D97-AF65-F5344CB8AC3E}">
        <p14:creationId xmlns:p14="http://schemas.microsoft.com/office/powerpoint/2010/main" val="35174569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Huyện</a:t>
            </a:r>
            <a:r>
              <a:rPr lang="en-US" dirty="0"/>
              <a:t> </a:t>
            </a:r>
            <a:r>
              <a:rPr lang="en-US" dirty="0" err="1" smtClean="0"/>
              <a:t>nông</a:t>
            </a:r>
            <a:r>
              <a:rPr lang="en-US" dirty="0" smtClean="0"/>
              <a:t> </a:t>
            </a:r>
            <a:r>
              <a:rPr lang="en-US" dirty="0" err="1"/>
              <a:t>thôn</a:t>
            </a:r>
            <a:r>
              <a:rPr lang="en-US" dirty="0"/>
              <a:t> </a:t>
            </a:r>
            <a:r>
              <a:rPr lang="en-US" dirty="0" err="1" smtClean="0"/>
              <a:t>mới</a:t>
            </a:r>
            <a:r>
              <a:rPr lang="en-US" dirty="0" smtClean="0"/>
              <a:t> </a:t>
            </a:r>
            <a:r>
              <a:rPr lang="en-US" dirty="0" err="1" smtClean="0"/>
              <a:t>nâng</a:t>
            </a:r>
            <a:r>
              <a:rPr lang="en-US" dirty="0" smtClean="0"/>
              <a:t> </a:t>
            </a:r>
            <a:r>
              <a:rPr lang="en-US" dirty="0" err="1" smtClean="0"/>
              <a:t>cao</a:t>
            </a:r>
            <a:endParaRPr lang="en-US" dirty="0"/>
          </a:p>
        </p:txBody>
      </p:sp>
      <p:sp>
        <p:nvSpPr>
          <p:cNvPr id="3" name="Content Placeholder 2"/>
          <p:cNvSpPr>
            <a:spLocks noGrp="1"/>
          </p:cNvSpPr>
          <p:nvPr>
            <p:ph idx="1"/>
          </p:nvPr>
        </p:nvSpPr>
        <p:spPr/>
        <p:txBody>
          <a:bodyPr/>
          <a:lstStyle/>
          <a:p>
            <a:pPr algn="just"/>
            <a:r>
              <a:rPr lang="en-US" b="1" dirty="0" err="1"/>
              <a:t>Cơ</a:t>
            </a:r>
            <a:r>
              <a:rPr lang="en-US" b="1" dirty="0"/>
              <a:t> </a:t>
            </a:r>
            <a:r>
              <a:rPr lang="en-US" b="1" dirty="0" err="1"/>
              <a:t>sở</a:t>
            </a:r>
            <a:r>
              <a:rPr lang="en-US" b="1" dirty="0"/>
              <a:t> </a:t>
            </a:r>
            <a:r>
              <a:rPr lang="en-US" b="1" dirty="0" err="1"/>
              <a:t>pháp</a:t>
            </a:r>
            <a:r>
              <a:rPr lang="en-US" b="1" dirty="0"/>
              <a:t> </a:t>
            </a:r>
            <a:r>
              <a:rPr lang="en-US" b="1" dirty="0" err="1"/>
              <a:t>lý</a:t>
            </a:r>
            <a:r>
              <a:rPr lang="en-US" b="1" dirty="0"/>
              <a:t>:</a:t>
            </a:r>
          </a:p>
          <a:p>
            <a:pPr algn="just"/>
            <a:r>
              <a:rPr lang="en-US" dirty="0" err="1"/>
              <a:t>Quyết</a:t>
            </a:r>
            <a:r>
              <a:rPr lang="en-US" dirty="0"/>
              <a:t> </a:t>
            </a:r>
            <a:r>
              <a:rPr lang="en-US" dirty="0" err="1"/>
              <a:t>định</a:t>
            </a:r>
            <a:r>
              <a:rPr lang="en-US" dirty="0"/>
              <a:t> </a:t>
            </a:r>
            <a:r>
              <a:rPr lang="en-US" dirty="0" err="1"/>
              <a:t>số</a:t>
            </a:r>
            <a:r>
              <a:rPr lang="en-US" dirty="0"/>
              <a:t> 320/QĐ-</a:t>
            </a:r>
            <a:r>
              <a:rPr lang="en-US" dirty="0" err="1"/>
              <a:t>TTg</a:t>
            </a:r>
            <a:r>
              <a:rPr lang="en-US" dirty="0"/>
              <a:t> </a:t>
            </a:r>
            <a:r>
              <a:rPr lang="en-US" dirty="0" err="1"/>
              <a:t>ngày</a:t>
            </a:r>
            <a:r>
              <a:rPr lang="en-US" dirty="0"/>
              <a:t> 08/3/2022 ban </a:t>
            </a:r>
            <a:r>
              <a:rPr lang="en-US" dirty="0" err="1"/>
              <a:t>hành</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và</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giai</a:t>
            </a:r>
            <a:r>
              <a:rPr lang="en-US" dirty="0"/>
              <a:t> </a:t>
            </a:r>
            <a:r>
              <a:rPr lang="en-US" dirty="0" err="1"/>
              <a:t>đoạn</a:t>
            </a:r>
            <a:r>
              <a:rPr lang="en-US" dirty="0"/>
              <a:t> 2021-2025.</a:t>
            </a:r>
          </a:p>
          <a:p>
            <a:pPr algn="just"/>
            <a:r>
              <a:rPr lang="en-US" dirty="0" err="1"/>
              <a:t>Quyết</a:t>
            </a:r>
            <a:r>
              <a:rPr lang="en-US" dirty="0"/>
              <a:t> </a:t>
            </a:r>
            <a:r>
              <a:rPr lang="en-US" dirty="0" err="1"/>
              <a:t>định</a:t>
            </a:r>
            <a:r>
              <a:rPr lang="en-US" dirty="0"/>
              <a:t> </a:t>
            </a:r>
            <a:r>
              <a:rPr lang="en-US" dirty="0" err="1"/>
              <a:t>số</a:t>
            </a:r>
            <a:r>
              <a:rPr lang="en-US" dirty="0"/>
              <a:t> 04/2022/QĐ-</a:t>
            </a:r>
            <a:r>
              <a:rPr lang="en-US" dirty="0" err="1"/>
              <a:t>TTg</a:t>
            </a:r>
            <a:r>
              <a:rPr lang="en-US" dirty="0"/>
              <a:t> </a:t>
            </a:r>
            <a:r>
              <a:rPr lang="en-US" dirty="0" err="1"/>
              <a:t>ngày</a:t>
            </a:r>
            <a:r>
              <a:rPr lang="en-US" dirty="0"/>
              <a:t> 18/2/2022 ban </a:t>
            </a:r>
            <a:r>
              <a:rPr lang="en-US" dirty="0" err="1"/>
              <a:t>hành</a:t>
            </a:r>
            <a:r>
              <a:rPr lang="en-US" dirty="0"/>
              <a:t> </a:t>
            </a:r>
            <a:r>
              <a:rPr lang="en-US" dirty="0" err="1"/>
              <a:t>quy</a:t>
            </a:r>
            <a:r>
              <a:rPr lang="en-US" dirty="0"/>
              <a:t> </a:t>
            </a:r>
            <a:r>
              <a:rPr lang="en-US" dirty="0" err="1"/>
              <a:t>định</a:t>
            </a:r>
            <a:r>
              <a:rPr lang="en-US" dirty="0"/>
              <a:t> </a:t>
            </a:r>
            <a:r>
              <a:rPr lang="en-US" dirty="0" err="1"/>
              <a:t>tiêu</a:t>
            </a:r>
            <a:r>
              <a:rPr lang="en-US" dirty="0"/>
              <a:t> </a:t>
            </a:r>
            <a:r>
              <a:rPr lang="en-US" dirty="0" err="1"/>
              <a:t>chí</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xét</a:t>
            </a:r>
            <a:r>
              <a:rPr lang="en-US" dirty="0"/>
              <a:t> </a:t>
            </a:r>
            <a:r>
              <a:rPr lang="en-US" dirty="0" err="1"/>
              <a:t>công</a:t>
            </a:r>
            <a:r>
              <a:rPr lang="en-US" dirty="0"/>
              <a:t> </a:t>
            </a:r>
            <a:r>
              <a:rPr lang="en-US" dirty="0" err="1"/>
              <a:t>nhận</a:t>
            </a:r>
            <a:r>
              <a:rPr lang="en-US" dirty="0"/>
              <a:t> </a:t>
            </a:r>
            <a:r>
              <a:rPr lang="en-US" dirty="0" err="1"/>
              <a:t>đạt</a:t>
            </a:r>
            <a:r>
              <a:rPr lang="en-US" dirty="0"/>
              <a:t> </a:t>
            </a:r>
            <a:r>
              <a:rPr lang="en-US" dirty="0" err="1"/>
              <a:t>chuẩn</a:t>
            </a:r>
            <a:r>
              <a:rPr lang="en-US" dirty="0"/>
              <a:t> </a:t>
            </a:r>
            <a:r>
              <a:rPr lang="en-US" dirty="0" err="1"/>
              <a:t>đô</a:t>
            </a:r>
            <a:r>
              <a:rPr lang="en-US" dirty="0"/>
              <a:t> </a:t>
            </a:r>
            <a:r>
              <a:rPr lang="en-US" dirty="0" err="1"/>
              <a:t>thị</a:t>
            </a:r>
            <a:r>
              <a:rPr lang="en-US" dirty="0"/>
              <a:t> </a:t>
            </a:r>
            <a:r>
              <a:rPr lang="en-US" dirty="0" err="1"/>
              <a:t>văn</a:t>
            </a:r>
            <a:r>
              <a:rPr lang="en-US" dirty="0"/>
              <a:t> minh.</a:t>
            </a:r>
          </a:p>
          <a:p>
            <a:pPr algn="just"/>
            <a:endParaRPr lang="en-US" dirty="0"/>
          </a:p>
        </p:txBody>
      </p:sp>
    </p:spTree>
    <p:extLst>
      <p:ext uri="{BB962C8B-B14F-4D97-AF65-F5344CB8AC3E}">
        <p14:creationId xmlns:p14="http://schemas.microsoft.com/office/powerpoint/2010/main" val="33101031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Điều</a:t>
            </a:r>
            <a:r>
              <a:rPr lang="en-US" dirty="0"/>
              <a:t> </a:t>
            </a:r>
            <a:r>
              <a:rPr lang="en-US" dirty="0" err="1"/>
              <a:t>kiện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1. </a:t>
            </a:r>
            <a:r>
              <a:rPr lang="en-US" dirty="0" err="1"/>
              <a:t>Là</a:t>
            </a:r>
            <a:r>
              <a:rPr lang="en-US" dirty="0"/>
              <a:t> </a:t>
            </a:r>
            <a:r>
              <a:rPr lang="en-US" dirty="0" err="1"/>
              <a:t>huyện</a:t>
            </a:r>
            <a:r>
              <a:rPr lang="en-US" dirty="0"/>
              <a:t> </a:t>
            </a:r>
            <a:r>
              <a:rPr lang="en-US" dirty="0" err="1"/>
              <a:t>đạt</a:t>
            </a:r>
            <a:r>
              <a:rPr lang="en-US" dirty="0"/>
              <a:t> </a:t>
            </a:r>
            <a:r>
              <a:rPr lang="en-US" dirty="0" err="1"/>
              <a:t>chuẩn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đáp</a:t>
            </a:r>
            <a:r>
              <a:rPr lang="en-US" dirty="0"/>
              <a:t> </a:t>
            </a:r>
            <a:r>
              <a:rPr lang="en-US" dirty="0" err="1"/>
              <a:t>ứng</a:t>
            </a:r>
            <a:r>
              <a:rPr lang="en-US" dirty="0"/>
              <a:t> </a:t>
            </a:r>
            <a:r>
              <a:rPr lang="en-US" dirty="0" err="1"/>
              <a:t>đầy</a:t>
            </a:r>
            <a:r>
              <a:rPr lang="en-US" dirty="0"/>
              <a:t> </a:t>
            </a:r>
            <a:r>
              <a:rPr lang="en-US" dirty="0" err="1"/>
              <a:t>đủ</a:t>
            </a:r>
            <a:r>
              <a:rPr lang="en-US" dirty="0"/>
              <a:t> </a:t>
            </a:r>
            <a:r>
              <a:rPr lang="en-US" dirty="0" err="1"/>
              <a:t>mức</a:t>
            </a:r>
            <a:r>
              <a:rPr lang="en-US" dirty="0"/>
              <a:t> </a:t>
            </a:r>
            <a:r>
              <a:rPr lang="en-US" dirty="0" err="1"/>
              <a:t>đạt</a:t>
            </a:r>
            <a:r>
              <a:rPr lang="en-US" dirty="0"/>
              <a:t> </a:t>
            </a:r>
            <a:r>
              <a:rPr lang="en-US" dirty="0" err="1"/>
              <a:t>chuẩn</a:t>
            </a:r>
            <a:r>
              <a:rPr lang="en-US" dirty="0"/>
              <a:t> </a:t>
            </a:r>
            <a:r>
              <a:rPr lang="en-US" dirty="0" err="1"/>
              <a:t>theo</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giai</a:t>
            </a:r>
            <a:r>
              <a:rPr lang="en-US" dirty="0"/>
              <a:t> </a:t>
            </a:r>
            <a:r>
              <a:rPr lang="en-US" dirty="0" err="1"/>
              <a:t>đoạn</a:t>
            </a:r>
            <a:r>
              <a:rPr lang="en-US" dirty="0"/>
              <a:t> 2021 - 2025).</a:t>
            </a:r>
          </a:p>
          <a:p>
            <a:pPr algn="just"/>
            <a:r>
              <a:rPr lang="en-US" dirty="0"/>
              <a:t>2. </a:t>
            </a:r>
            <a:r>
              <a:rPr lang="en-US" dirty="0" err="1"/>
              <a:t>Có</a:t>
            </a:r>
            <a:r>
              <a:rPr lang="en-US" dirty="0"/>
              <a:t> </a:t>
            </a:r>
            <a:r>
              <a:rPr lang="en-US" b="1" dirty="0" err="1"/>
              <a:t>ít</a:t>
            </a:r>
            <a:r>
              <a:rPr lang="en-US" b="1" dirty="0"/>
              <a:t> </a:t>
            </a:r>
            <a:r>
              <a:rPr lang="en-US" b="1" dirty="0" err="1"/>
              <a:t>nhất</a:t>
            </a:r>
            <a:r>
              <a:rPr lang="en-US" b="1" dirty="0"/>
              <a:t> 50% </a:t>
            </a:r>
            <a:r>
              <a:rPr lang="en-US" dirty="0" err="1"/>
              <a:t>số</a:t>
            </a:r>
            <a:r>
              <a:rPr lang="en-US" dirty="0"/>
              <a:t> </a:t>
            </a:r>
            <a:r>
              <a:rPr lang="en-US" dirty="0" err="1"/>
              <a:t>xã</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đạt</a:t>
            </a:r>
            <a:r>
              <a:rPr lang="en-US" dirty="0"/>
              <a:t> </a:t>
            </a:r>
            <a:r>
              <a:rPr lang="en-US" dirty="0" err="1"/>
              <a:t>chuẩn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đáp</a:t>
            </a:r>
            <a:r>
              <a:rPr lang="en-US" dirty="0"/>
              <a:t> </a:t>
            </a:r>
            <a:r>
              <a:rPr lang="en-US" dirty="0" err="1"/>
              <a:t>ứng</a:t>
            </a:r>
            <a:r>
              <a:rPr lang="en-US" dirty="0"/>
              <a:t> </a:t>
            </a:r>
            <a:r>
              <a:rPr lang="en-US" dirty="0" err="1"/>
              <a:t>đầy</a:t>
            </a:r>
            <a:r>
              <a:rPr lang="en-US" dirty="0"/>
              <a:t> </a:t>
            </a:r>
            <a:r>
              <a:rPr lang="en-US" dirty="0" err="1"/>
              <a:t>đủ</a:t>
            </a:r>
            <a:r>
              <a:rPr lang="en-US" dirty="0"/>
              <a:t> </a:t>
            </a:r>
            <a:r>
              <a:rPr lang="en-US" dirty="0" err="1"/>
              <a:t>mức</a:t>
            </a:r>
            <a:r>
              <a:rPr lang="en-US" dirty="0"/>
              <a:t> </a:t>
            </a:r>
            <a:r>
              <a:rPr lang="en-US" dirty="0" err="1"/>
              <a:t>đạt</a:t>
            </a:r>
            <a:r>
              <a:rPr lang="en-US" dirty="0"/>
              <a:t> </a:t>
            </a:r>
            <a:r>
              <a:rPr lang="en-US" dirty="0" err="1"/>
              <a:t>chuẩn</a:t>
            </a:r>
            <a:r>
              <a:rPr lang="en-US" dirty="0"/>
              <a:t> </a:t>
            </a:r>
            <a:r>
              <a:rPr lang="en-US" dirty="0" err="1"/>
              <a:t>theo</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Bộ</a:t>
            </a:r>
            <a:r>
              <a:rPr lang="en-US" dirty="0"/>
              <a:t> </a:t>
            </a:r>
            <a:r>
              <a:rPr lang="en-US" dirty="0" err="1"/>
              <a:t>tiêu</a:t>
            </a:r>
            <a:r>
              <a:rPr lang="en-US" dirty="0"/>
              <a:t> </a:t>
            </a:r>
            <a:r>
              <a:rPr lang="en-US" dirty="0" err="1"/>
              <a:t>chí</a:t>
            </a:r>
            <a:r>
              <a:rPr lang="en-US" dirty="0"/>
              <a:t> </a:t>
            </a:r>
            <a:r>
              <a:rPr lang="en-US" dirty="0" err="1"/>
              <a:t>quốc</a:t>
            </a:r>
            <a:r>
              <a:rPr lang="en-US" dirty="0"/>
              <a:t> </a:t>
            </a:r>
            <a:r>
              <a:rPr lang="en-US" dirty="0" err="1"/>
              <a:t>gia</a:t>
            </a:r>
            <a:r>
              <a:rPr lang="en-US" dirty="0"/>
              <a:t> </a:t>
            </a:r>
            <a:r>
              <a:rPr lang="en-US" dirty="0" err="1"/>
              <a:t>về</a:t>
            </a:r>
            <a:r>
              <a:rPr lang="en-US" dirty="0"/>
              <a:t> </a:t>
            </a:r>
            <a:r>
              <a:rPr lang="en-US" dirty="0" err="1"/>
              <a:t>xã</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giai</a:t>
            </a:r>
            <a:r>
              <a:rPr lang="en-US" dirty="0"/>
              <a:t> </a:t>
            </a:r>
            <a:r>
              <a:rPr lang="en-US" dirty="0" err="1"/>
              <a:t>đoạn</a:t>
            </a:r>
            <a:r>
              <a:rPr lang="en-US" dirty="0"/>
              <a:t> 2021 - 2025).</a:t>
            </a:r>
          </a:p>
          <a:p>
            <a:pPr algn="just"/>
            <a:r>
              <a:rPr lang="en-US" dirty="0"/>
              <a:t>3. </a:t>
            </a:r>
            <a:r>
              <a:rPr lang="en-US" dirty="0" err="1"/>
              <a:t>Tỷ</a:t>
            </a:r>
            <a:r>
              <a:rPr lang="en-US" dirty="0"/>
              <a:t> </a:t>
            </a:r>
            <a:r>
              <a:rPr lang="en-US" dirty="0" err="1"/>
              <a:t>lệ</a:t>
            </a:r>
            <a:r>
              <a:rPr lang="en-US" dirty="0"/>
              <a:t> </a:t>
            </a:r>
            <a:r>
              <a:rPr lang="en-US" dirty="0" err="1"/>
              <a:t>hài</a:t>
            </a:r>
            <a:r>
              <a:rPr lang="en-US" dirty="0"/>
              <a:t> </a:t>
            </a:r>
            <a:r>
              <a:rPr lang="en-US" dirty="0" err="1"/>
              <a:t>lòng</a:t>
            </a:r>
            <a:r>
              <a:rPr lang="en-US" dirty="0"/>
              <a:t> </a:t>
            </a:r>
            <a:r>
              <a:rPr lang="en-US" dirty="0" err="1"/>
              <a:t>của</a:t>
            </a:r>
            <a:r>
              <a:rPr lang="en-US" dirty="0"/>
              <a:t> </a:t>
            </a:r>
            <a:r>
              <a:rPr lang="en-US" dirty="0" err="1"/>
              <a:t>người</a:t>
            </a:r>
            <a:r>
              <a:rPr lang="en-US" dirty="0"/>
              <a:t> </a:t>
            </a:r>
            <a:r>
              <a:rPr lang="en-US" dirty="0" err="1"/>
              <a:t>dân</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đối</a:t>
            </a:r>
            <a:r>
              <a:rPr lang="en-US" dirty="0"/>
              <a:t> </a:t>
            </a:r>
            <a:r>
              <a:rPr lang="en-US" dirty="0" err="1"/>
              <a:t>với</a:t>
            </a:r>
            <a:r>
              <a:rPr lang="en-US" dirty="0"/>
              <a:t> </a:t>
            </a:r>
            <a:r>
              <a:rPr lang="en-US" dirty="0" err="1"/>
              <a:t>kết</a:t>
            </a:r>
            <a:r>
              <a:rPr lang="en-US" dirty="0"/>
              <a:t> </a:t>
            </a:r>
            <a:r>
              <a:rPr lang="en-US" dirty="0" err="1"/>
              <a:t>quả</a:t>
            </a:r>
            <a:r>
              <a:rPr lang="en-US" dirty="0"/>
              <a:t> </a:t>
            </a:r>
            <a:r>
              <a:rPr lang="en-US" dirty="0" err="1"/>
              <a:t>xây</a:t>
            </a:r>
            <a:r>
              <a:rPr lang="en-US" dirty="0"/>
              <a:t> </a:t>
            </a:r>
            <a:r>
              <a:rPr lang="en-US" dirty="0" err="1"/>
              <a:t>dựng</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của</a:t>
            </a:r>
            <a:r>
              <a:rPr lang="en-US" dirty="0"/>
              <a:t> </a:t>
            </a:r>
            <a:r>
              <a:rPr lang="en-US" dirty="0" err="1"/>
              <a:t>huyện</a:t>
            </a:r>
            <a:r>
              <a:rPr lang="en-US" dirty="0"/>
              <a:t> </a:t>
            </a:r>
            <a:r>
              <a:rPr lang="en-US" dirty="0" err="1"/>
              <a:t>đạt</a:t>
            </a:r>
            <a:r>
              <a:rPr lang="en-US" dirty="0"/>
              <a:t> </a:t>
            </a:r>
            <a:r>
              <a:rPr lang="en-US" dirty="0" err="1"/>
              <a:t>từ</a:t>
            </a:r>
            <a:r>
              <a:rPr lang="en-US" dirty="0"/>
              <a:t> 95% </a:t>
            </a:r>
            <a:r>
              <a:rPr lang="en-US" dirty="0" err="1"/>
              <a:t>trở</a:t>
            </a:r>
            <a:r>
              <a:rPr lang="en-US" dirty="0"/>
              <a:t> </a:t>
            </a:r>
            <a:r>
              <a:rPr lang="en-US" dirty="0" err="1"/>
              <a:t>lên</a:t>
            </a:r>
            <a:r>
              <a:rPr lang="en-US" dirty="0"/>
              <a:t> (</a:t>
            </a:r>
            <a:r>
              <a:rPr lang="en-US" dirty="0" err="1"/>
              <a:t>trong</a:t>
            </a:r>
            <a:r>
              <a:rPr lang="en-US" dirty="0"/>
              <a:t> </a:t>
            </a:r>
            <a:r>
              <a:rPr lang="en-US" dirty="0" err="1"/>
              <a:t>đó</a:t>
            </a:r>
            <a:r>
              <a:rPr lang="en-US" dirty="0"/>
              <a:t> </a:t>
            </a:r>
            <a:r>
              <a:rPr lang="en-US" dirty="0" err="1"/>
              <a:t>có</a:t>
            </a:r>
            <a:r>
              <a:rPr lang="en-US" dirty="0"/>
              <a:t> </a:t>
            </a:r>
            <a:r>
              <a:rPr lang="en-US" dirty="0" err="1"/>
              <a:t>tỷ</a:t>
            </a:r>
            <a:r>
              <a:rPr lang="en-US" dirty="0"/>
              <a:t> </a:t>
            </a:r>
            <a:r>
              <a:rPr lang="en-US" dirty="0" err="1"/>
              <a:t>lệ</a:t>
            </a:r>
            <a:r>
              <a:rPr lang="en-US" dirty="0"/>
              <a:t> </a:t>
            </a:r>
            <a:r>
              <a:rPr lang="en-US" dirty="0" err="1"/>
              <a:t>hài</a:t>
            </a:r>
            <a:r>
              <a:rPr lang="en-US" dirty="0"/>
              <a:t> </a:t>
            </a:r>
            <a:r>
              <a:rPr lang="en-US" dirty="0" err="1"/>
              <a:t>lòng</a:t>
            </a:r>
            <a:r>
              <a:rPr lang="en-US" dirty="0"/>
              <a:t> </a:t>
            </a:r>
            <a:r>
              <a:rPr lang="en-US" dirty="0" err="1"/>
              <a:t>của</a:t>
            </a:r>
            <a:r>
              <a:rPr lang="en-US" dirty="0"/>
              <a:t> </a:t>
            </a:r>
            <a:r>
              <a:rPr lang="en-US" dirty="0" err="1"/>
              <a:t>người</a:t>
            </a:r>
            <a:r>
              <a:rPr lang="en-US" dirty="0"/>
              <a:t> </a:t>
            </a:r>
            <a:r>
              <a:rPr lang="en-US" dirty="0" err="1"/>
              <a:t>dân</a:t>
            </a:r>
            <a:r>
              <a:rPr lang="en-US" dirty="0"/>
              <a:t> ở </a:t>
            </a:r>
            <a:r>
              <a:rPr lang="en-US" dirty="0" err="1"/>
              <a:t>từng</a:t>
            </a:r>
            <a:r>
              <a:rPr lang="en-US" dirty="0"/>
              <a:t> </a:t>
            </a:r>
            <a:r>
              <a:rPr lang="en-US" dirty="0" err="1"/>
              <a:t>xã</a:t>
            </a:r>
            <a:r>
              <a:rPr lang="en-US" dirty="0"/>
              <a:t> </a:t>
            </a:r>
            <a:r>
              <a:rPr lang="en-US" dirty="0" err="1"/>
              <a:t>đối</a:t>
            </a:r>
            <a:r>
              <a:rPr lang="en-US" dirty="0"/>
              <a:t> </a:t>
            </a:r>
            <a:r>
              <a:rPr lang="en-US" dirty="0" err="1"/>
              <a:t>với</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từng</a:t>
            </a:r>
            <a:r>
              <a:rPr lang="en-US" dirty="0"/>
              <a:t> </a:t>
            </a:r>
            <a:r>
              <a:rPr lang="en-US" dirty="0" err="1"/>
              <a:t>nội</a:t>
            </a:r>
            <a:r>
              <a:rPr lang="en-US" dirty="0"/>
              <a:t> dung </a:t>
            </a:r>
            <a:r>
              <a:rPr lang="en-US" dirty="0" err="1"/>
              <a:t>xây</a:t>
            </a:r>
            <a:r>
              <a:rPr lang="en-US" dirty="0"/>
              <a:t> </a:t>
            </a:r>
            <a:r>
              <a:rPr lang="en-US" dirty="0" err="1"/>
              <a:t>dựng</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đạt</a:t>
            </a:r>
            <a:r>
              <a:rPr lang="en-US" dirty="0"/>
              <a:t> </a:t>
            </a:r>
            <a:r>
              <a:rPr lang="en-US" dirty="0" err="1"/>
              <a:t>từ</a:t>
            </a:r>
            <a:r>
              <a:rPr lang="en-US" dirty="0"/>
              <a:t> 85% </a:t>
            </a:r>
            <a:r>
              <a:rPr lang="en-US" dirty="0" err="1"/>
              <a:t>trở</a:t>
            </a:r>
            <a:r>
              <a:rPr lang="en-US" dirty="0"/>
              <a:t> </a:t>
            </a:r>
            <a:r>
              <a:rPr lang="en-US" dirty="0" err="1"/>
              <a:t>lên</a:t>
            </a:r>
            <a:r>
              <a:rPr lang="en-US" dirty="0"/>
              <a:t>).</a:t>
            </a:r>
          </a:p>
          <a:p>
            <a:pPr algn="just"/>
            <a:r>
              <a:rPr lang="en-US" dirty="0"/>
              <a:t>4. </a:t>
            </a:r>
            <a:r>
              <a:rPr lang="en-US" dirty="0" err="1"/>
              <a:t>Đạt</a:t>
            </a:r>
            <a:r>
              <a:rPr lang="en-US" dirty="0"/>
              <a:t> </a:t>
            </a:r>
            <a:r>
              <a:rPr lang="en-US" dirty="0" err="1"/>
              <a:t>các</a:t>
            </a:r>
            <a:r>
              <a:rPr lang="en-US" dirty="0"/>
              <a:t> </a:t>
            </a:r>
            <a:r>
              <a:rPr lang="en-US" dirty="0" err="1"/>
              <a:t>tiêu</a:t>
            </a:r>
            <a:r>
              <a:rPr lang="en-US" dirty="0"/>
              <a:t> </a:t>
            </a:r>
            <a:r>
              <a:rPr lang="en-US" dirty="0" err="1"/>
              <a:t>chí</a:t>
            </a:r>
            <a:r>
              <a:rPr lang="en-US" dirty="0"/>
              <a:t> </a:t>
            </a:r>
            <a:r>
              <a:rPr lang="en-US" dirty="0" err="1"/>
              <a:t>huyện</a:t>
            </a:r>
            <a:r>
              <a:rPr lang="en-US" dirty="0"/>
              <a:t> </a:t>
            </a:r>
            <a:r>
              <a:rPr lang="en-US" dirty="0" err="1"/>
              <a:t>nông</a:t>
            </a:r>
            <a:r>
              <a:rPr lang="en-US" dirty="0"/>
              <a:t> </a:t>
            </a:r>
            <a:r>
              <a:rPr lang="en-US" dirty="0" err="1"/>
              <a:t>thôn</a:t>
            </a:r>
            <a:r>
              <a:rPr lang="en-US" dirty="0"/>
              <a:t> </a:t>
            </a:r>
            <a:r>
              <a:rPr lang="en-US" dirty="0" err="1"/>
              <a:t>mới</a:t>
            </a:r>
            <a:r>
              <a:rPr lang="en-US" dirty="0"/>
              <a:t> </a:t>
            </a:r>
            <a:r>
              <a:rPr lang="en-US" dirty="0" err="1"/>
              <a:t>nâng</a:t>
            </a:r>
            <a:r>
              <a:rPr lang="en-US" dirty="0"/>
              <a:t> </a:t>
            </a:r>
            <a:r>
              <a:rPr lang="en-US" dirty="0" err="1"/>
              <a:t>cao</a:t>
            </a:r>
            <a:r>
              <a:rPr lang="en-US" dirty="0"/>
              <a:t> </a:t>
            </a:r>
            <a:r>
              <a:rPr lang="en-US" dirty="0" err="1"/>
              <a:t>giai</a:t>
            </a:r>
            <a:r>
              <a:rPr lang="en-US" dirty="0"/>
              <a:t> </a:t>
            </a:r>
            <a:r>
              <a:rPr lang="en-US" dirty="0" err="1"/>
              <a:t>đoạn</a:t>
            </a:r>
            <a:r>
              <a:rPr lang="en-US" dirty="0"/>
              <a:t> 2021 - 2025, </a:t>
            </a:r>
            <a:r>
              <a:rPr lang="en-US" dirty="0" err="1"/>
              <a:t>bao</a:t>
            </a:r>
            <a:r>
              <a:rPr lang="en-US" dirty="0"/>
              <a:t> </a:t>
            </a:r>
            <a:r>
              <a:rPr lang="en-US" dirty="0" err="1"/>
              <a:t>gồm</a:t>
            </a:r>
            <a:r>
              <a:rPr lang="en-US" dirty="0"/>
              <a:t>:</a:t>
            </a:r>
          </a:p>
          <a:p>
            <a:pPr algn="just"/>
            <a:endParaRPr lang="en-US" dirty="0"/>
          </a:p>
        </p:txBody>
      </p:sp>
    </p:spTree>
    <p:extLst>
      <p:ext uri="{BB962C8B-B14F-4D97-AF65-F5344CB8AC3E}">
        <p14:creationId xmlns:p14="http://schemas.microsoft.com/office/powerpoint/2010/main" val="2032569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768E9D-0888-2ECC-DC81-8298B82E32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C0B7BB9-6081-064A-C5CE-386A117BEA9B}"/>
              </a:ext>
            </a:extLst>
          </p:cNvPr>
          <p:cNvSpPr>
            <a:spLocks noGrp="1"/>
          </p:cNvSpPr>
          <p:nvPr>
            <p:ph idx="1"/>
          </p:nvPr>
        </p:nvSpPr>
        <p:spPr/>
        <p:txBody>
          <a:bodyPr>
            <a:normAutofit lnSpcReduction="10000"/>
          </a:bodyPr>
          <a:lstStyle/>
          <a:p>
            <a:pPr marL="514350" indent="-514350">
              <a:buAutoNum type="arabicPeriod"/>
            </a:pPr>
            <a:r>
              <a:rPr lang="en-US" dirty="0" err="1" smtClean="0"/>
              <a:t>Quy</a:t>
            </a:r>
            <a:r>
              <a:rPr lang="en-US" dirty="0" smtClean="0"/>
              <a:t> </a:t>
            </a:r>
            <a:r>
              <a:rPr lang="en-US" dirty="0" err="1" smtClean="0"/>
              <a:t>hoạch</a:t>
            </a:r>
            <a:endParaRPr lang="en-US" dirty="0" smtClean="0"/>
          </a:p>
          <a:p>
            <a:pPr marL="514350" indent="-514350">
              <a:buAutoNum type="arabicPeriod"/>
            </a:pPr>
            <a:r>
              <a:rPr lang="en-US" dirty="0" err="1" smtClean="0"/>
              <a:t>Giao</a:t>
            </a:r>
            <a:r>
              <a:rPr lang="en-US" dirty="0" smtClean="0"/>
              <a:t> </a:t>
            </a:r>
            <a:r>
              <a:rPr lang="en-US" dirty="0" err="1" smtClean="0"/>
              <a:t>thông</a:t>
            </a:r>
            <a:endParaRPr lang="en-US" dirty="0" smtClean="0"/>
          </a:p>
          <a:p>
            <a:pPr marL="514350" indent="-514350">
              <a:buAutoNum type="arabicPeriod"/>
            </a:pPr>
            <a:r>
              <a:rPr lang="en-US" dirty="0" err="1" smtClean="0"/>
              <a:t>Thủy</a:t>
            </a:r>
            <a:r>
              <a:rPr lang="en-US" dirty="0" smtClean="0"/>
              <a:t> </a:t>
            </a:r>
            <a:r>
              <a:rPr lang="en-US" dirty="0" err="1" smtClean="0"/>
              <a:t>lợi</a:t>
            </a:r>
            <a:r>
              <a:rPr lang="en-US" dirty="0" smtClean="0"/>
              <a:t> </a:t>
            </a:r>
            <a:r>
              <a:rPr lang="en-US" dirty="0" err="1" smtClean="0"/>
              <a:t>và</a:t>
            </a:r>
            <a:r>
              <a:rPr lang="en-US" dirty="0" smtClean="0"/>
              <a:t> </a:t>
            </a:r>
            <a:r>
              <a:rPr lang="en-US" dirty="0" err="1" smtClean="0"/>
              <a:t>phòng</a:t>
            </a:r>
            <a:r>
              <a:rPr lang="en-US" dirty="0" smtClean="0"/>
              <a:t> </a:t>
            </a:r>
            <a:r>
              <a:rPr lang="en-US" dirty="0" err="1" smtClean="0"/>
              <a:t>chống</a:t>
            </a:r>
            <a:r>
              <a:rPr lang="en-US" dirty="0" smtClean="0"/>
              <a:t> </a:t>
            </a:r>
            <a:r>
              <a:rPr lang="en-US" dirty="0" err="1" smtClean="0"/>
              <a:t>thiên</a:t>
            </a:r>
            <a:r>
              <a:rPr lang="en-US" dirty="0" smtClean="0"/>
              <a:t> tai</a:t>
            </a:r>
          </a:p>
          <a:p>
            <a:pPr marL="514350" indent="-514350">
              <a:buAutoNum type="arabicPeriod"/>
            </a:pPr>
            <a:r>
              <a:rPr lang="en-US" dirty="0" err="1" smtClean="0"/>
              <a:t>Điện</a:t>
            </a:r>
            <a:endParaRPr lang="en-US" dirty="0" smtClean="0"/>
          </a:p>
          <a:p>
            <a:pPr marL="514350" indent="-514350">
              <a:buAutoNum type="arabicPeriod"/>
            </a:pPr>
            <a:r>
              <a:rPr lang="en-US" dirty="0" smtClean="0"/>
              <a:t>Y </a:t>
            </a:r>
            <a:r>
              <a:rPr lang="en-US" dirty="0" err="1" smtClean="0"/>
              <a:t>tế</a:t>
            </a:r>
            <a:r>
              <a:rPr lang="en-US" dirty="0" smtClean="0"/>
              <a:t>, </a:t>
            </a:r>
            <a:r>
              <a:rPr lang="en-US" dirty="0" err="1" smtClean="0"/>
              <a:t>văn</a:t>
            </a:r>
            <a:r>
              <a:rPr lang="en-US" dirty="0" smtClean="0"/>
              <a:t> </a:t>
            </a:r>
            <a:r>
              <a:rPr lang="en-US" dirty="0" err="1" smtClean="0"/>
              <a:t>hóa</a:t>
            </a:r>
            <a:r>
              <a:rPr lang="en-US" dirty="0" smtClean="0"/>
              <a:t> , </a:t>
            </a:r>
            <a:r>
              <a:rPr lang="en-US" dirty="0" err="1" smtClean="0"/>
              <a:t>giáo</a:t>
            </a:r>
            <a:r>
              <a:rPr lang="en-US" dirty="0" smtClean="0"/>
              <a:t> </a:t>
            </a:r>
            <a:r>
              <a:rPr lang="en-US" dirty="0" err="1" smtClean="0"/>
              <a:t>dục</a:t>
            </a:r>
            <a:endParaRPr lang="en-US" dirty="0" smtClean="0"/>
          </a:p>
          <a:p>
            <a:pPr marL="514350" indent="-514350">
              <a:buAutoNum type="arabicPeriod"/>
            </a:pPr>
            <a:r>
              <a:rPr lang="en-US" dirty="0" err="1" smtClean="0"/>
              <a:t>Kinh</a:t>
            </a:r>
            <a:r>
              <a:rPr lang="en-US" dirty="0" smtClean="0"/>
              <a:t> </a:t>
            </a:r>
            <a:r>
              <a:rPr lang="en-US" dirty="0" err="1" smtClean="0"/>
              <a:t>tế</a:t>
            </a:r>
            <a:endParaRPr lang="en-US" dirty="0" smtClean="0"/>
          </a:p>
          <a:p>
            <a:pPr marL="514350" indent="-514350">
              <a:buAutoNum type="arabicPeriod"/>
            </a:pPr>
            <a:r>
              <a:rPr lang="en-US" dirty="0" err="1" smtClean="0"/>
              <a:t>Môi</a:t>
            </a:r>
            <a:r>
              <a:rPr lang="en-US" dirty="0" smtClean="0"/>
              <a:t> </a:t>
            </a:r>
            <a:r>
              <a:rPr lang="en-US" dirty="0" err="1" smtClean="0"/>
              <a:t>trường</a:t>
            </a:r>
            <a:endParaRPr lang="en-US" dirty="0" smtClean="0"/>
          </a:p>
          <a:p>
            <a:pPr marL="514350" indent="-514350">
              <a:buAutoNum type="arabicPeriod"/>
            </a:pPr>
            <a:r>
              <a:rPr lang="en-US" dirty="0" err="1" smtClean="0"/>
              <a:t>Chất</a:t>
            </a:r>
            <a:r>
              <a:rPr lang="en-US" dirty="0" smtClean="0"/>
              <a:t> </a:t>
            </a:r>
            <a:r>
              <a:rPr lang="en-US" dirty="0" err="1" smtClean="0"/>
              <a:t>lượng</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sống</a:t>
            </a:r>
            <a:endParaRPr lang="en-US" dirty="0" smtClean="0"/>
          </a:p>
          <a:p>
            <a:pPr marL="514350" indent="-514350">
              <a:buAutoNum type="arabicPeriod"/>
            </a:pPr>
            <a:r>
              <a:rPr lang="en-US" dirty="0" smtClean="0"/>
              <a:t>An </a:t>
            </a:r>
            <a:r>
              <a:rPr lang="en-US" dirty="0" err="1" smtClean="0"/>
              <a:t>ninh</a:t>
            </a:r>
            <a:r>
              <a:rPr lang="en-US" dirty="0" smtClean="0"/>
              <a:t> </a:t>
            </a:r>
            <a:r>
              <a:rPr lang="en-US" dirty="0" err="1" smtClean="0"/>
              <a:t>trật</a:t>
            </a:r>
            <a:r>
              <a:rPr lang="en-US" dirty="0" smtClean="0"/>
              <a:t> </a:t>
            </a:r>
            <a:r>
              <a:rPr lang="en-US" dirty="0" err="1" smtClean="0"/>
              <a:t>tự</a:t>
            </a:r>
            <a:r>
              <a:rPr lang="en-US" dirty="0" smtClean="0"/>
              <a:t> </a:t>
            </a:r>
            <a:r>
              <a:rPr lang="en-US" dirty="0" err="1" smtClean="0"/>
              <a:t>hành</a:t>
            </a:r>
            <a:r>
              <a:rPr lang="en-US" dirty="0" smtClean="0"/>
              <a:t> </a:t>
            </a:r>
            <a:r>
              <a:rPr lang="en-US" dirty="0" err="1" smtClean="0"/>
              <a:t>chính</a:t>
            </a:r>
            <a:r>
              <a:rPr lang="en-US" dirty="0" smtClean="0"/>
              <a:t> </a:t>
            </a:r>
            <a:r>
              <a:rPr lang="en-US" dirty="0" err="1" smtClean="0"/>
              <a:t>công</a:t>
            </a:r>
            <a:r>
              <a:rPr lang="en-US" dirty="0" smtClean="0"/>
              <a:t> </a:t>
            </a:r>
            <a:r>
              <a:rPr lang="en-US" b="1" i="1" dirty="0" smtClean="0"/>
              <a:t>(</a:t>
            </a:r>
            <a:r>
              <a:rPr lang="en-US" b="1" i="1" dirty="0" err="1" smtClean="0"/>
              <a:t>không</a:t>
            </a:r>
            <a:r>
              <a:rPr lang="en-US" b="1" i="1" dirty="0" smtClean="0"/>
              <a:t> </a:t>
            </a:r>
            <a:r>
              <a:rPr lang="en-US" b="1" i="1" dirty="0" err="1" smtClean="0"/>
              <a:t>có</a:t>
            </a:r>
            <a:r>
              <a:rPr lang="en-US" b="1" i="1" dirty="0" smtClean="0"/>
              <a:t> </a:t>
            </a:r>
            <a:r>
              <a:rPr lang="en-US" b="1" i="1" dirty="0" err="1" smtClean="0"/>
              <a:t>tiêu</a:t>
            </a:r>
            <a:r>
              <a:rPr lang="en-US" b="1" i="1" dirty="0" smtClean="0"/>
              <a:t> </a:t>
            </a:r>
            <a:r>
              <a:rPr lang="en-US" b="1" i="1" dirty="0" err="1" smtClean="0"/>
              <a:t>chí</a:t>
            </a:r>
            <a:r>
              <a:rPr lang="en-US" b="1" i="1" dirty="0" smtClean="0"/>
              <a:t> do </a:t>
            </a:r>
            <a:r>
              <a:rPr lang="en-US" b="1" i="1" dirty="0" err="1" smtClean="0"/>
              <a:t>ngành</a:t>
            </a:r>
            <a:r>
              <a:rPr lang="en-US" b="1" i="1" dirty="0" smtClean="0"/>
              <a:t> </a:t>
            </a:r>
            <a:r>
              <a:rPr lang="en-US" b="1" i="1" dirty="0" err="1" smtClean="0"/>
              <a:t>Tư</a:t>
            </a:r>
            <a:r>
              <a:rPr lang="en-US" b="1" i="1" dirty="0" smtClean="0"/>
              <a:t> </a:t>
            </a:r>
            <a:r>
              <a:rPr lang="en-US" b="1" i="1" dirty="0" err="1" smtClean="0"/>
              <a:t>pháp</a:t>
            </a:r>
            <a:r>
              <a:rPr lang="en-US" b="1" i="1" dirty="0" smtClean="0"/>
              <a:t> </a:t>
            </a:r>
            <a:r>
              <a:rPr lang="en-US" b="1" i="1" dirty="0" err="1" smtClean="0"/>
              <a:t>phụ</a:t>
            </a:r>
            <a:r>
              <a:rPr lang="en-US" b="1" i="1" dirty="0" smtClean="0"/>
              <a:t> </a:t>
            </a:r>
            <a:r>
              <a:rPr lang="en-US" b="1" i="1" dirty="0" err="1" smtClean="0"/>
              <a:t>trách</a:t>
            </a:r>
            <a:r>
              <a:rPr lang="en-US" b="1" i="1" dirty="0" smtClean="0"/>
              <a:t>)</a:t>
            </a:r>
            <a:endParaRPr lang="en-US" b="1" i="1" dirty="0"/>
          </a:p>
        </p:txBody>
      </p:sp>
    </p:spTree>
    <p:extLst>
      <p:ext uri="{BB962C8B-B14F-4D97-AF65-F5344CB8AC3E}">
        <p14:creationId xmlns:p14="http://schemas.microsoft.com/office/powerpoint/2010/main" val="2230437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Đối</a:t>
            </a:r>
            <a:r>
              <a:rPr lang="en-US" dirty="0"/>
              <a:t> </a:t>
            </a:r>
            <a:r>
              <a:rPr lang="en-US" dirty="0" err="1"/>
              <a:t>tượng</a:t>
            </a:r>
            <a:r>
              <a:rPr lang="en-US" dirty="0"/>
              <a:t> </a:t>
            </a:r>
            <a:r>
              <a:rPr lang="en-US" dirty="0" err="1"/>
              <a:t>áp</a:t>
            </a:r>
            <a:r>
              <a:rPr lang="en-US" dirty="0"/>
              <a:t> </a:t>
            </a:r>
            <a:r>
              <a:rPr lang="en-US" dirty="0" err="1"/>
              <a:t>dụng</a:t>
            </a:r>
            <a:r>
              <a:rPr lang="en-US" dirty="0"/>
              <a:t> (</a:t>
            </a:r>
            <a:r>
              <a:rPr lang="en-US" dirty="0" err="1"/>
              <a:t>Điều</a:t>
            </a:r>
            <a:r>
              <a:rPr lang="en-US" dirty="0"/>
              <a:t> 1)</a:t>
            </a:r>
          </a:p>
        </p:txBody>
      </p:sp>
      <p:sp>
        <p:nvSpPr>
          <p:cNvPr id="3" name="Content Placeholder 2"/>
          <p:cNvSpPr>
            <a:spLocks noGrp="1"/>
          </p:cNvSpPr>
          <p:nvPr>
            <p:ph idx="1"/>
          </p:nvPr>
        </p:nvSpPr>
        <p:spPr/>
        <p:txBody>
          <a:bodyPr/>
          <a:lstStyle/>
          <a:p>
            <a:r>
              <a:rPr lang="en-US" dirty="0"/>
              <a:t>- </a:t>
            </a:r>
            <a:r>
              <a:rPr lang="en-US" dirty="0" err="1"/>
              <a:t>xã</a:t>
            </a:r>
            <a:r>
              <a:rPr lang="en-US" dirty="0"/>
              <a:t>, </a:t>
            </a:r>
            <a:r>
              <a:rPr lang="en-US" dirty="0" err="1"/>
              <a:t>phường</a:t>
            </a:r>
            <a:r>
              <a:rPr lang="en-US" dirty="0"/>
              <a:t>, </a:t>
            </a:r>
            <a:r>
              <a:rPr lang="en-US" dirty="0" err="1"/>
              <a:t>thị</a:t>
            </a:r>
            <a:r>
              <a:rPr lang="en-US" dirty="0"/>
              <a:t> </a:t>
            </a:r>
            <a:r>
              <a:rPr lang="en-US" dirty="0" err="1"/>
              <a:t>trấn</a:t>
            </a:r>
            <a:endParaRPr lang="en-US" dirty="0"/>
          </a:p>
          <a:p>
            <a:pPr algn="just"/>
            <a:r>
              <a:rPr lang="en-US" dirty="0"/>
              <a:t>- </a:t>
            </a:r>
            <a:r>
              <a:rPr lang="vi-VN" dirty="0"/>
              <a:t>các cơ quan, tổ chức, cá nhân liên quan đến đánh giá, công nhận xã, phường, thị trấn đạt chuẩn tiếp cận pháp luật.</a:t>
            </a:r>
            <a:endParaRPr lang="en-US" dirty="0"/>
          </a:p>
          <a:p>
            <a:endParaRPr lang="en-US" dirty="0"/>
          </a:p>
        </p:txBody>
      </p:sp>
    </p:spTree>
    <p:extLst>
      <p:ext uri="{BB962C8B-B14F-4D97-AF65-F5344CB8AC3E}">
        <p14:creationId xmlns:p14="http://schemas.microsoft.com/office/powerpoint/2010/main" val="15078241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dirty="0" err="1"/>
              <a:t>Giải</a:t>
            </a:r>
            <a:r>
              <a:rPr lang="en-US" sz="4800" dirty="0"/>
              <a:t> </a:t>
            </a:r>
            <a:r>
              <a:rPr lang="en-US" sz="4800" dirty="0" err="1"/>
              <a:t>đáp</a:t>
            </a:r>
            <a:r>
              <a:rPr lang="en-US" sz="4800" dirty="0"/>
              <a:t> </a:t>
            </a:r>
            <a:r>
              <a:rPr lang="en-US" sz="4800" dirty="0" err="1"/>
              <a:t>một</a:t>
            </a:r>
            <a:r>
              <a:rPr lang="en-US" sz="4800" dirty="0"/>
              <a:t> </a:t>
            </a:r>
            <a:r>
              <a:rPr lang="en-US" sz="4800" dirty="0" err="1"/>
              <a:t>số</a:t>
            </a:r>
            <a:r>
              <a:rPr lang="en-US" sz="4800" dirty="0"/>
              <a:t> </a:t>
            </a:r>
            <a:r>
              <a:rPr lang="en-US" sz="4800" dirty="0" err="1"/>
              <a:t>vướng</a:t>
            </a:r>
            <a:r>
              <a:rPr lang="en-US" sz="4800" dirty="0"/>
              <a:t> </a:t>
            </a:r>
            <a:r>
              <a:rPr lang="en-US" sz="4800" dirty="0" err="1"/>
              <a:t>mắc</a:t>
            </a:r>
            <a:endParaRPr lang="en-US" sz="4800" dirty="0"/>
          </a:p>
        </p:txBody>
      </p:sp>
    </p:spTree>
    <p:extLst>
      <p:ext uri="{BB962C8B-B14F-4D97-AF65-F5344CB8AC3E}">
        <p14:creationId xmlns:p14="http://schemas.microsoft.com/office/powerpoint/2010/main" val="101968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x-none" b="1"/>
              <a:t>Khi chấm điểm nội dung “</a:t>
            </a:r>
            <a:r>
              <a:rPr lang="vi-VN" b="1" dirty="0"/>
              <a:t>Ban hành văn bản QPPL theo thẩm quyền để quy định những vấn đề được luật giao</a:t>
            </a:r>
            <a:r>
              <a:rPr lang="x-none" b="1"/>
              <a:t>” của Chỉ tiêu 1 thuộc Tiêu chí 1, xã A chỉ tiến hành rà soát, đánh giá kết quả ban hành văn bản QPPL thuộc thẩm quyền của UBND mà không rà soát, đánh giá kết quả đối với văn bản QPPL do Hội đồng nhân dân ban hành. Đề nghị cho biết xã A thực hiện đánh giá có đúng không? Cần đánh giá loại văn bản QPPL nào mà cấp xã cần phải ban hành để quy định những vấn đề được luật </a:t>
            </a:r>
            <a:r>
              <a:rPr lang="x-none" b="1"/>
              <a:t>giao</a:t>
            </a:r>
            <a:r>
              <a:rPr lang="x-none" b="1" smtClean="0"/>
              <a:t>?</a:t>
            </a:r>
            <a:endParaRPr lang="en-US" dirty="0"/>
          </a:p>
        </p:txBody>
      </p:sp>
    </p:spTree>
    <p:extLst>
      <p:ext uri="{BB962C8B-B14F-4D97-AF65-F5344CB8AC3E}">
        <p14:creationId xmlns:p14="http://schemas.microsoft.com/office/powerpoint/2010/main" val="18860825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Ban </a:t>
            </a:r>
            <a:r>
              <a:rPr lang="en-US" dirty="0" err="1"/>
              <a:t>hành</a:t>
            </a:r>
            <a:r>
              <a:rPr lang="en-US" dirty="0"/>
              <a:t> </a:t>
            </a:r>
            <a:r>
              <a:rPr lang="en-US" dirty="0" err="1"/>
              <a:t>văn</a:t>
            </a:r>
            <a:r>
              <a:rPr lang="en-US" dirty="0"/>
              <a:t> </a:t>
            </a:r>
            <a:r>
              <a:rPr lang="en-US" dirty="0" err="1"/>
              <a:t>bản</a:t>
            </a:r>
            <a:r>
              <a:rPr lang="en-US" dirty="0"/>
              <a:t> QPPL </a:t>
            </a:r>
            <a:r>
              <a:rPr lang="en-US" dirty="0" err="1"/>
              <a:t>theo</a:t>
            </a:r>
            <a:r>
              <a:rPr lang="en-US" dirty="0"/>
              <a:t> </a:t>
            </a:r>
            <a:r>
              <a:rPr lang="en-US" dirty="0" err="1"/>
              <a:t>thẩm</a:t>
            </a:r>
            <a:r>
              <a:rPr lang="en-US" dirty="0"/>
              <a:t> </a:t>
            </a:r>
            <a:r>
              <a:rPr lang="en-US" dirty="0" err="1"/>
              <a:t>quyền</a:t>
            </a:r>
            <a:r>
              <a:rPr lang="en-US" dirty="0"/>
              <a:t> </a:t>
            </a:r>
            <a:r>
              <a:rPr lang="en-US" dirty="0" err="1"/>
              <a:t>để</a:t>
            </a:r>
            <a:r>
              <a:rPr lang="en-US" dirty="0"/>
              <a:t> </a:t>
            </a:r>
            <a:r>
              <a:rPr lang="en-US" dirty="0" err="1"/>
              <a:t>quy</a:t>
            </a:r>
            <a:r>
              <a:rPr lang="en-US" dirty="0"/>
              <a:t> </a:t>
            </a:r>
            <a:r>
              <a:rPr lang="en-US" dirty="0" err="1"/>
              <a:t>định</a:t>
            </a:r>
            <a:r>
              <a:rPr lang="en-US" dirty="0"/>
              <a:t> </a:t>
            </a:r>
            <a:r>
              <a:rPr lang="en-US" dirty="0" err="1"/>
              <a:t>những</a:t>
            </a:r>
            <a:r>
              <a:rPr lang="en-US" dirty="0"/>
              <a:t> </a:t>
            </a:r>
            <a:r>
              <a:rPr lang="en-US" dirty="0" err="1"/>
              <a:t>vấn</a:t>
            </a:r>
            <a:r>
              <a:rPr lang="en-US" dirty="0"/>
              <a:t> </a:t>
            </a:r>
            <a:r>
              <a:rPr lang="en-US" dirty="0" err="1"/>
              <a:t>đề</a:t>
            </a:r>
            <a:r>
              <a:rPr lang="en-US" dirty="0"/>
              <a:t> </a:t>
            </a:r>
            <a:r>
              <a:rPr lang="en-US" dirty="0" err="1"/>
              <a:t>được</a:t>
            </a:r>
            <a:r>
              <a:rPr lang="en-US" dirty="0"/>
              <a:t> </a:t>
            </a:r>
            <a:r>
              <a:rPr lang="en-US" dirty="0" err="1"/>
              <a:t>luật</a:t>
            </a:r>
            <a:r>
              <a:rPr lang="en-US" dirty="0"/>
              <a:t> </a:t>
            </a:r>
            <a:r>
              <a:rPr lang="en-US" dirty="0" err="1"/>
              <a:t>giao</a:t>
            </a:r>
            <a:r>
              <a:rPr lang="en-US" dirty="0"/>
              <a:t> </a:t>
            </a:r>
            <a:r>
              <a:rPr lang="en-US" dirty="0" err="1"/>
              <a:t>là</a:t>
            </a:r>
            <a:r>
              <a:rPr lang="en-US" dirty="0"/>
              <a:t> </a:t>
            </a:r>
            <a:r>
              <a:rPr lang="en-US" dirty="0" err="1"/>
              <a:t>nội</a:t>
            </a:r>
            <a:r>
              <a:rPr lang="en-US" dirty="0"/>
              <a:t> dung </a:t>
            </a:r>
            <a:r>
              <a:rPr lang="en-US" dirty="0" err="1"/>
              <a:t>thành</a:t>
            </a:r>
            <a:r>
              <a:rPr lang="en-US" dirty="0"/>
              <a:t> </a:t>
            </a:r>
            <a:r>
              <a:rPr lang="en-US" dirty="0" err="1"/>
              <a:t>phần</a:t>
            </a:r>
            <a:r>
              <a:rPr lang="en-US" dirty="0"/>
              <a:t> </a:t>
            </a:r>
            <a:r>
              <a:rPr lang="en-US" dirty="0" err="1"/>
              <a:t>có</a:t>
            </a:r>
            <a:r>
              <a:rPr lang="en-US" dirty="0"/>
              <a:t> </a:t>
            </a:r>
            <a:r>
              <a:rPr lang="en-US" dirty="0" err="1"/>
              <a:t>điểm</a:t>
            </a:r>
            <a:r>
              <a:rPr lang="en-US" dirty="0"/>
              <a:t> </a:t>
            </a:r>
            <a:r>
              <a:rPr lang="en-US" dirty="0" err="1"/>
              <a:t>số</a:t>
            </a:r>
            <a:r>
              <a:rPr lang="en-US" dirty="0"/>
              <a:t> </a:t>
            </a:r>
            <a:r>
              <a:rPr lang="en-US" dirty="0" err="1"/>
              <a:t>tối</a:t>
            </a:r>
            <a:r>
              <a:rPr lang="en-US" dirty="0"/>
              <a:t> </a:t>
            </a:r>
            <a:r>
              <a:rPr lang="en-US" dirty="0" err="1"/>
              <a:t>đa</a:t>
            </a:r>
            <a:r>
              <a:rPr lang="en-US" dirty="0"/>
              <a:t> </a:t>
            </a:r>
            <a:r>
              <a:rPr lang="en-US" dirty="0" err="1"/>
              <a:t>của</a:t>
            </a:r>
            <a:r>
              <a:rPr lang="en-US" dirty="0"/>
              <a:t> </a:t>
            </a:r>
            <a:r>
              <a:rPr lang="en-US" dirty="0" err="1"/>
              <a:t>nội</a:t>
            </a:r>
            <a:r>
              <a:rPr lang="en-US" dirty="0"/>
              <a:t> dung </a:t>
            </a:r>
            <a:r>
              <a:rPr lang="en-US" dirty="0" err="1"/>
              <a:t>này</a:t>
            </a:r>
            <a:r>
              <a:rPr lang="en-US" dirty="0"/>
              <a:t> </a:t>
            </a:r>
            <a:r>
              <a:rPr lang="en-US" dirty="0" err="1"/>
              <a:t>là</a:t>
            </a:r>
            <a:r>
              <a:rPr lang="en-US" dirty="0"/>
              <a:t> 01 </a:t>
            </a:r>
            <a:r>
              <a:rPr lang="en-US" dirty="0" err="1"/>
              <a:t>điểm</a:t>
            </a:r>
            <a:r>
              <a:rPr lang="en-US" dirty="0"/>
              <a:t>. Theo </a:t>
            </a:r>
            <a:r>
              <a:rPr lang="en-US" dirty="0" err="1"/>
              <a:t>Quyết</a:t>
            </a:r>
            <a:r>
              <a:rPr lang="en-US" dirty="0"/>
              <a:t> </a:t>
            </a:r>
            <a:r>
              <a:rPr lang="en-US" dirty="0" err="1"/>
              <a:t>định</a:t>
            </a:r>
            <a:r>
              <a:rPr lang="en-US" dirty="0"/>
              <a:t> </a:t>
            </a:r>
            <a:r>
              <a:rPr lang="en-US" dirty="0" err="1"/>
              <a:t>số</a:t>
            </a:r>
            <a:r>
              <a:rPr lang="en-US" dirty="0"/>
              <a:t> 619/QĐ-</a:t>
            </a:r>
            <a:r>
              <a:rPr lang="en-US" dirty="0" err="1"/>
              <a:t>TTg</a:t>
            </a:r>
            <a:r>
              <a:rPr lang="en-US" dirty="0"/>
              <a:t> </a:t>
            </a:r>
            <a:r>
              <a:rPr lang="en-US" dirty="0" err="1"/>
              <a:t>và</a:t>
            </a:r>
            <a:r>
              <a:rPr lang="en-US" dirty="0"/>
              <a:t> </a:t>
            </a:r>
            <a:r>
              <a:rPr lang="en-US" dirty="0" err="1"/>
              <a:t>Thông</a:t>
            </a:r>
            <a:r>
              <a:rPr lang="en-US" dirty="0"/>
              <a:t> </a:t>
            </a:r>
            <a:r>
              <a:rPr lang="en-US" dirty="0" err="1"/>
              <a:t>tư</a:t>
            </a:r>
            <a:r>
              <a:rPr lang="en-US" dirty="0"/>
              <a:t> </a:t>
            </a:r>
            <a:r>
              <a:rPr lang="en-US" dirty="0" err="1"/>
              <a:t>số</a:t>
            </a:r>
            <a:r>
              <a:rPr lang="en-US" dirty="0"/>
              <a:t> 07/2017/TT-BTP, </a:t>
            </a:r>
            <a:r>
              <a:rPr lang="en-US" dirty="0" err="1"/>
              <a:t>phạm</a:t>
            </a:r>
            <a:r>
              <a:rPr lang="en-US" dirty="0"/>
              <a:t> vi, </a:t>
            </a:r>
            <a:r>
              <a:rPr lang="en-US" dirty="0" err="1"/>
              <a:t>đối</a:t>
            </a:r>
            <a:r>
              <a:rPr lang="en-US" dirty="0"/>
              <a:t> </a:t>
            </a:r>
            <a:r>
              <a:rPr lang="en-US" dirty="0" err="1"/>
              <a:t>tượng</a:t>
            </a:r>
            <a:r>
              <a:rPr lang="en-US" dirty="0"/>
              <a:t> </a:t>
            </a:r>
            <a:r>
              <a:rPr lang="en-US" dirty="0" err="1"/>
              <a:t>đánh</a:t>
            </a:r>
            <a:r>
              <a:rPr lang="en-US" dirty="0"/>
              <a:t> </a:t>
            </a:r>
            <a:r>
              <a:rPr lang="en-US" dirty="0" err="1"/>
              <a:t>giá</a:t>
            </a:r>
            <a:r>
              <a:rPr lang="en-US" dirty="0"/>
              <a:t> </a:t>
            </a:r>
            <a:r>
              <a:rPr lang="en-US" dirty="0" err="1"/>
              <a:t>của</a:t>
            </a:r>
            <a:r>
              <a:rPr lang="en-US" dirty="0"/>
              <a:t> </a:t>
            </a:r>
            <a:r>
              <a:rPr lang="en-US" dirty="0" err="1"/>
              <a:t>nội</a:t>
            </a:r>
            <a:r>
              <a:rPr lang="en-US" dirty="0"/>
              <a:t> dung </a:t>
            </a:r>
            <a:r>
              <a:rPr lang="en-US" dirty="0" err="1"/>
              <a:t>nêu</a:t>
            </a:r>
            <a:r>
              <a:rPr lang="en-US" dirty="0"/>
              <a:t> </a:t>
            </a:r>
            <a:r>
              <a:rPr lang="en-US" dirty="0" err="1"/>
              <a:t>trên</a:t>
            </a:r>
            <a:r>
              <a:rPr lang="en-US" dirty="0"/>
              <a:t> </a:t>
            </a:r>
            <a:r>
              <a:rPr lang="en-US" dirty="0" err="1"/>
              <a:t>cần</a:t>
            </a:r>
            <a:r>
              <a:rPr lang="en-US" dirty="0"/>
              <a:t> </a:t>
            </a:r>
            <a:r>
              <a:rPr lang="en-US" dirty="0" err="1"/>
              <a:t>được</a:t>
            </a:r>
            <a:r>
              <a:rPr lang="en-US" dirty="0"/>
              <a:t> </a:t>
            </a:r>
            <a:r>
              <a:rPr lang="en-US" dirty="0" err="1"/>
              <a:t>hiểu</a:t>
            </a:r>
            <a:r>
              <a:rPr lang="en-US" dirty="0"/>
              <a:t> </a:t>
            </a:r>
            <a:r>
              <a:rPr lang="en-US" dirty="0" err="1"/>
              <a:t>là</a:t>
            </a:r>
            <a:r>
              <a:rPr lang="en-US" dirty="0"/>
              <a:t> </a:t>
            </a:r>
            <a:r>
              <a:rPr lang="en-US" dirty="0" err="1"/>
              <a:t>những</a:t>
            </a:r>
            <a:r>
              <a:rPr lang="en-US" dirty="0"/>
              <a:t> </a:t>
            </a:r>
            <a:r>
              <a:rPr lang="en-US" dirty="0" err="1"/>
              <a:t>văn</a:t>
            </a:r>
            <a:r>
              <a:rPr lang="en-US" dirty="0"/>
              <a:t> </a:t>
            </a:r>
            <a:r>
              <a:rPr lang="en-US" dirty="0" err="1"/>
              <a:t>bản</a:t>
            </a:r>
            <a:r>
              <a:rPr lang="en-US" dirty="0"/>
              <a:t> QPPL </a:t>
            </a:r>
            <a:r>
              <a:rPr lang="en-US" dirty="0" err="1"/>
              <a:t>thuộc</a:t>
            </a:r>
            <a:r>
              <a:rPr lang="en-US" dirty="0"/>
              <a:t> </a:t>
            </a:r>
            <a:r>
              <a:rPr lang="en-US" dirty="0" err="1"/>
              <a:t>thẩm</a:t>
            </a:r>
            <a:r>
              <a:rPr lang="en-US" dirty="0"/>
              <a:t> </a:t>
            </a:r>
            <a:r>
              <a:rPr lang="en-US" dirty="0" err="1"/>
              <a:t>quyền</a:t>
            </a:r>
            <a:r>
              <a:rPr lang="en-US" dirty="0"/>
              <a:t> ban </a:t>
            </a:r>
            <a:r>
              <a:rPr lang="en-US" dirty="0" err="1"/>
              <a:t>hành</a:t>
            </a:r>
            <a:r>
              <a:rPr lang="en-US" dirty="0"/>
              <a:t> </a:t>
            </a:r>
            <a:r>
              <a:rPr lang="en-US" dirty="0" err="1"/>
              <a:t>của</a:t>
            </a:r>
            <a:r>
              <a:rPr lang="en-US" dirty="0"/>
              <a:t> </a:t>
            </a:r>
            <a:r>
              <a:rPr lang="en-US" dirty="0" err="1"/>
              <a:t>chính</a:t>
            </a:r>
            <a:r>
              <a:rPr lang="en-US" dirty="0"/>
              <a:t> </a:t>
            </a:r>
            <a:r>
              <a:rPr lang="en-US" dirty="0" err="1"/>
              <a:t>quyền</a:t>
            </a:r>
            <a:r>
              <a:rPr lang="en-US" dirty="0"/>
              <a:t> </a:t>
            </a:r>
            <a:r>
              <a:rPr lang="en-US" dirty="0" err="1"/>
              <a:t>cấp</a:t>
            </a:r>
            <a:r>
              <a:rPr lang="en-US" dirty="0"/>
              <a:t> </a:t>
            </a:r>
            <a:r>
              <a:rPr lang="en-US" dirty="0" err="1"/>
              <a:t>xã</a:t>
            </a:r>
            <a:r>
              <a:rPr lang="en-US" dirty="0"/>
              <a:t>, </a:t>
            </a:r>
            <a:r>
              <a:rPr lang="en-US" dirty="0" err="1"/>
              <a:t>bao</a:t>
            </a:r>
            <a:r>
              <a:rPr lang="en-US" dirty="0"/>
              <a:t> </a:t>
            </a:r>
            <a:r>
              <a:rPr lang="en-US" dirty="0" err="1"/>
              <a:t>gồm</a:t>
            </a:r>
            <a:r>
              <a:rPr lang="en-US" dirty="0"/>
              <a:t> </a:t>
            </a:r>
            <a:r>
              <a:rPr lang="en-US" dirty="0" err="1"/>
              <a:t>Hội</a:t>
            </a:r>
            <a:r>
              <a:rPr lang="en-US" dirty="0"/>
              <a:t> </a:t>
            </a:r>
            <a:r>
              <a:rPr lang="en-US" dirty="0" err="1"/>
              <a:t>đồng</a:t>
            </a:r>
            <a:r>
              <a:rPr lang="en-US" dirty="0"/>
              <a:t> </a:t>
            </a:r>
            <a:r>
              <a:rPr lang="en-US" dirty="0" err="1"/>
              <a:t>nhân</a:t>
            </a:r>
            <a:r>
              <a:rPr lang="en-US" dirty="0"/>
              <a:t> </a:t>
            </a:r>
            <a:r>
              <a:rPr lang="en-US" dirty="0" err="1"/>
              <a:t>dân</a:t>
            </a:r>
            <a:r>
              <a:rPr lang="en-US" dirty="0"/>
              <a:t>, UBND </a:t>
            </a:r>
            <a:r>
              <a:rPr lang="en-US" dirty="0" err="1"/>
              <a:t>cấp</a:t>
            </a:r>
            <a:r>
              <a:rPr lang="en-US" dirty="0"/>
              <a:t> </a:t>
            </a:r>
            <a:r>
              <a:rPr lang="en-US" dirty="0" err="1"/>
              <a:t>xã</a:t>
            </a:r>
            <a:r>
              <a:rPr lang="en-US" dirty="0"/>
              <a:t>. Theo </a:t>
            </a:r>
            <a:r>
              <a:rPr lang="en-US" dirty="0" err="1"/>
              <a:t>Điều</a:t>
            </a:r>
            <a:r>
              <a:rPr lang="en-US" dirty="0"/>
              <a:t> 3, </a:t>
            </a:r>
            <a:r>
              <a:rPr lang="en-US" dirty="0" err="1"/>
              <a:t>Điều</a:t>
            </a:r>
            <a:r>
              <a:rPr lang="en-US" dirty="0"/>
              <a:t> 4 </a:t>
            </a:r>
            <a:r>
              <a:rPr lang="en-US" dirty="0" err="1"/>
              <a:t>Luật</a:t>
            </a:r>
            <a:r>
              <a:rPr lang="en-US" dirty="0"/>
              <a:t> ban </a:t>
            </a:r>
            <a:r>
              <a:rPr lang="en-US" dirty="0" err="1"/>
              <a:t>hành</a:t>
            </a:r>
            <a:r>
              <a:rPr lang="en-US" dirty="0"/>
              <a:t> </a:t>
            </a:r>
            <a:r>
              <a:rPr lang="en-US" dirty="0" err="1"/>
              <a:t>văn</a:t>
            </a:r>
            <a:r>
              <a:rPr lang="en-US" dirty="0"/>
              <a:t> </a:t>
            </a:r>
            <a:r>
              <a:rPr lang="en-US" dirty="0" err="1"/>
              <a:t>bản</a:t>
            </a:r>
            <a:r>
              <a:rPr lang="en-US" dirty="0"/>
              <a:t> QPPL </a:t>
            </a:r>
            <a:r>
              <a:rPr lang="en-US" dirty="0" err="1"/>
              <a:t>năm</a:t>
            </a:r>
            <a:r>
              <a:rPr lang="en-US" dirty="0"/>
              <a:t> 2015 (</a:t>
            </a:r>
            <a:r>
              <a:rPr lang="en-US" dirty="0" err="1"/>
              <a:t>sửa</a:t>
            </a:r>
            <a:r>
              <a:rPr lang="en-US" dirty="0"/>
              <a:t> </a:t>
            </a:r>
            <a:r>
              <a:rPr lang="en-US" dirty="0" err="1"/>
              <a:t>đổi</a:t>
            </a:r>
            <a:r>
              <a:rPr lang="en-US" dirty="0"/>
              <a:t>, </a:t>
            </a:r>
            <a:r>
              <a:rPr lang="en-US" dirty="0" err="1"/>
              <a:t>bổ</a:t>
            </a:r>
            <a:r>
              <a:rPr lang="en-US" dirty="0"/>
              <a:t> sung </a:t>
            </a:r>
            <a:r>
              <a:rPr lang="en-US" dirty="0" err="1"/>
              <a:t>năm</a:t>
            </a:r>
            <a:r>
              <a:rPr lang="en-US" dirty="0"/>
              <a:t> 2020), </a:t>
            </a:r>
            <a:r>
              <a:rPr lang="vi-VN" dirty="0"/>
              <a:t>có 02 hình thức văn bản QPPL do </a:t>
            </a:r>
            <a:r>
              <a:rPr lang="en-US" dirty="0" err="1"/>
              <a:t>chính</a:t>
            </a:r>
            <a:r>
              <a:rPr lang="en-US" dirty="0"/>
              <a:t> </a:t>
            </a:r>
            <a:r>
              <a:rPr lang="en-US" dirty="0" err="1"/>
              <a:t>quyền</a:t>
            </a:r>
            <a:r>
              <a:rPr lang="en-US" dirty="0"/>
              <a:t> </a:t>
            </a:r>
            <a:r>
              <a:rPr lang="en-US" dirty="0" err="1"/>
              <a:t>địa</a:t>
            </a:r>
            <a:r>
              <a:rPr lang="en-US" dirty="0"/>
              <a:t> </a:t>
            </a:r>
            <a:r>
              <a:rPr lang="en-US" dirty="0" err="1"/>
              <a:t>phương</a:t>
            </a:r>
            <a:r>
              <a:rPr lang="vi-VN" dirty="0"/>
              <a:t> ban hành để quy định những vấn đề được luật giao</a:t>
            </a:r>
            <a:r>
              <a:rPr lang="en-US" dirty="0"/>
              <a:t> </a:t>
            </a:r>
            <a:r>
              <a:rPr lang="en-US" dirty="0" err="1"/>
              <a:t>là</a:t>
            </a:r>
            <a:r>
              <a:rPr lang="vi-VN" dirty="0"/>
              <a:t> Nghị quyết của Hội đồng nhân dân</a:t>
            </a:r>
            <a:r>
              <a:rPr lang="en-US" dirty="0"/>
              <a:t> </a:t>
            </a:r>
            <a:r>
              <a:rPr lang="en-US" dirty="0" err="1"/>
              <a:t>cấp</a:t>
            </a:r>
            <a:r>
              <a:rPr lang="en-US" dirty="0"/>
              <a:t> </a:t>
            </a:r>
            <a:r>
              <a:rPr lang="en-US" dirty="0" err="1"/>
              <a:t>xã</a:t>
            </a:r>
            <a:r>
              <a:rPr lang="en-US" dirty="0"/>
              <a:t> </a:t>
            </a:r>
            <a:r>
              <a:rPr lang="vi-VN" dirty="0"/>
              <a:t>và Quyết định của UBND cấp xã. </a:t>
            </a:r>
            <a:endParaRPr lang="en-US" dirty="0"/>
          </a:p>
          <a:p>
            <a:r>
              <a:rPr lang="en-US" dirty="0"/>
              <a:t>Do </a:t>
            </a:r>
            <a:r>
              <a:rPr lang="en-US" dirty="0" err="1"/>
              <a:t>đó</a:t>
            </a:r>
            <a:r>
              <a:rPr lang="en-US" dirty="0"/>
              <a:t>, </a:t>
            </a:r>
            <a:r>
              <a:rPr lang="en-US" dirty="0" err="1"/>
              <a:t>việc</a:t>
            </a:r>
            <a:r>
              <a:rPr lang="en-US" dirty="0"/>
              <a:t> </a:t>
            </a:r>
            <a:r>
              <a:rPr lang="en-US" dirty="0" err="1"/>
              <a:t>xã</a:t>
            </a:r>
            <a:r>
              <a:rPr lang="en-US" dirty="0"/>
              <a:t> A </a:t>
            </a:r>
            <a:r>
              <a:rPr lang="en-US" dirty="0" err="1"/>
              <a:t>chỉ</a:t>
            </a:r>
            <a:r>
              <a:rPr lang="en-US" dirty="0"/>
              <a:t> </a:t>
            </a:r>
            <a:r>
              <a:rPr lang="en-US" dirty="0" err="1"/>
              <a:t>tiến</a:t>
            </a:r>
            <a:r>
              <a:rPr lang="en-US" dirty="0"/>
              <a:t> </a:t>
            </a:r>
            <a:r>
              <a:rPr lang="en-US" dirty="0" err="1"/>
              <a:t>hành</a:t>
            </a:r>
            <a:r>
              <a:rPr lang="en-US" dirty="0"/>
              <a:t> </a:t>
            </a:r>
            <a:r>
              <a:rPr lang="en-US" dirty="0" err="1"/>
              <a:t>rà</a:t>
            </a:r>
            <a:r>
              <a:rPr lang="en-US" dirty="0"/>
              <a:t> </a:t>
            </a:r>
            <a:r>
              <a:rPr lang="en-US" dirty="0" err="1"/>
              <a:t>soát</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ban </a:t>
            </a:r>
            <a:r>
              <a:rPr lang="en-US" dirty="0" err="1"/>
              <a:t>hành</a:t>
            </a:r>
            <a:r>
              <a:rPr lang="en-US" dirty="0"/>
              <a:t> </a:t>
            </a:r>
            <a:r>
              <a:rPr lang="vi-VN" dirty="0"/>
              <a:t>văn bản QPPL do </a:t>
            </a:r>
            <a:r>
              <a:rPr lang="en-US" dirty="0"/>
              <a:t>UBND </a:t>
            </a:r>
            <a:r>
              <a:rPr lang="en-US" dirty="0" err="1"/>
              <a:t>xã</a:t>
            </a:r>
            <a:r>
              <a:rPr lang="en-US" dirty="0"/>
              <a:t> ban </a:t>
            </a:r>
            <a:r>
              <a:rPr lang="en-US" dirty="0" err="1"/>
              <a:t>hành</a:t>
            </a:r>
            <a:r>
              <a:rPr lang="en-US" dirty="0"/>
              <a:t> </a:t>
            </a:r>
            <a:r>
              <a:rPr lang="en-US" dirty="0" err="1"/>
              <a:t>để</a:t>
            </a:r>
            <a:r>
              <a:rPr lang="en-US" dirty="0"/>
              <a:t> </a:t>
            </a:r>
            <a:r>
              <a:rPr lang="en-US" dirty="0" err="1"/>
              <a:t>quy</a:t>
            </a:r>
            <a:r>
              <a:rPr lang="en-US" dirty="0"/>
              <a:t> </a:t>
            </a:r>
            <a:r>
              <a:rPr lang="en-US" dirty="0" err="1"/>
              <a:t>định</a:t>
            </a:r>
            <a:r>
              <a:rPr lang="en-US" dirty="0"/>
              <a:t> </a:t>
            </a:r>
            <a:r>
              <a:rPr lang="en-US" dirty="0" err="1"/>
              <a:t>những</a:t>
            </a:r>
            <a:r>
              <a:rPr lang="en-US" dirty="0"/>
              <a:t> </a:t>
            </a:r>
            <a:r>
              <a:rPr lang="en-US" dirty="0" err="1"/>
              <a:t>vấn</a:t>
            </a:r>
            <a:r>
              <a:rPr lang="en-US" dirty="0"/>
              <a:t> </a:t>
            </a:r>
            <a:r>
              <a:rPr lang="en-US" dirty="0" err="1"/>
              <a:t>đề</a:t>
            </a:r>
            <a:r>
              <a:rPr lang="en-US" dirty="0"/>
              <a:t> </a:t>
            </a:r>
            <a:r>
              <a:rPr lang="en-US" dirty="0" err="1"/>
              <a:t>được</a:t>
            </a:r>
            <a:r>
              <a:rPr lang="en-US" dirty="0"/>
              <a:t> </a:t>
            </a:r>
            <a:r>
              <a:rPr lang="en-US" dirty="0" err="1"/>
              <a:t>luật</a:t>
            </a:r>
            <a:r>
              <a:rPr lang="en-US" dirty="0"/>
              <a:t> </a:t>
            </a:r>
            <a:r>
              <a:rPr lang="en-US" dirty="0" err="1"/>
              <a:t>giao</a:t>
            </a:r>
            <a:r>
              <a:rPr lang="en-US" dirty="0"/>
              <a:t> </a:t>
            </a:r>
            <a:r>
              <a:rPr lang="en-US" dirty="0" err="1"/>
              <a:t>là</a:t>
            </a:r>
            <a:r>
              <a:rPr lang="en-US" dirty="0"/>
              <a:t> </a:t>
            </a:r>
            <a:r>
              <a:rPr lang="en-US" dirty="0" err="1"/>
              <a:t>chưa</a:t>
            </a:r>
            <a:r>
              <a:rPr lang="en-US" dirty="0"/>
              <a:t> </a:t>
            </a:r>
            <a:r>
              <a:rPr lang="en-US" dirty="0" err="1"/>
              <a:t>đầy</a:t>
            </a:r>
            <a:r>
              <a:rPr lang="en-US" dirty="0"/>
              <a:t> </a:t>
            </a:r>
            <a:r>
              <a:rPr lang="en-US" dirty="0" err="1"/>
              <a:t>đủ</a:t>
            </a:r>
            <a:r>
              <a:rPr lang="en-US" dirty="0"/>
              <a:t> </a:t>
            </a:r>
            <a:r>
              <a:rPr lang="en-US" dirty="0" err="1"/>
              <a:t>mà</a:t>
            </a:r>
            <a:r>
              <a:rPr lang="en-US" dirty="0"/>
              <a:t> </a:t>
            </a:r>
            <a:r>
              <a:rPr lang="en-US" dirty="0" err="1"/>
              <a:t>cần</a:t>
            </a:r>
            <a:r>
              <a:rPr lang="en-US" dirty="0"/>
              <a:t> </a:t>
            </a:r>
            <a:r>
              <a:rPr lang="en-US" dirty="0" err="1"/>
              <a:t>phải</a:t>
            </a:r>
            <a:r>
              <a:rPr lang="en-US" dirty="0"/>
              <a:t> </a:t>
            </a:r>
            <a:r>
              <a:rPr lang="en-US" dirty="0" err="1"/>
              <a:t>tiến</a:t>
            </a:r>
            <a:r>
              <a:rPr lang="en-US" dirty="0"/>
              <a:t> </a:t>
            </a:r>
            <a:r>
              <a:rPr lang="en-US" dirty="0" err="1"/>
              <a:t>hành</a:t>
            </a:r>
            <a:r>
              <a:rPr lang="en-US" dirty="0"/>
              <a:t> </a:t>
            </a:r>
            <a:r>
              <a:rPr lang="en-US" dirty="0" err="1"/>
              <a:t>rà</a:t>
            </a:r>
            <a:r>
              <a:rPr lang="en-US" dirty="0"/>
              <a:t> </a:t>
            </a:r>
            <a:r>
              <a:rPr lang="en-US" dirty="0" err="1"/>
              <a:t>soát</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ban </a:t>
            </a:r>
            <a:r>
              <a:rPr lang="en-US" dirty="0" err="1"/>
              <a:t>hành</a:t>
            </a:r>
            <a:r>
              <a:rPr lang="en-US" dirty="0"/>
              <a:t> </a:t>
            </a:r>
            <a:r>
              <a:rPr lang="vi-VN" dirty="0"/>
              <a:t>văn bản QPPL do </a:t>
            </a:r>
            <a:r>
              <a:rPr lang="en-US" dirty="0" err="1"/>
              <a:t>Hội</a:t>
            </a:r>
            <a:r>
              <a:rPr lang="en-US" dirty="0"/>
              <a:t> </a:t>
            </a:r>
            <a:r>
              <a:rPr lang="en-US" dirty="0" err="1"/>
              <a:t>đồng</a:t>
            </a:r>
            <a:r>
              <a:rPr lang="en-US" dirty="0"/>
              <a:t> </a:t>
            </a:r>
            <a:r>
              <a:rPr lang="en-US" dirty="0" err="1"/>
              <a:t>nhân</a:t>
            </a:r>
            <a:r>
              <a:rPr lang="en-US" dirty="0"/>
              <a:t> </a:t>
            </a:r>
            <a:r>
              <a:rPr lang="en-US" dirty="0" err="1"/>
              <a:t>dân</a:t>
            </a:r>
            <a:r>
              <a:rPr lang="en-US" dirty="0"/>
              <a:t> </a:t>
            </a:r>
            <a:r>
              <a:rPr lang="en-US" dirty="0" err="1"/>
              <a:t>xã</a:t>
            </a:r>
            <a:r>
              <a:rPr lang="en-US" dirty="0"/>
              <a:t> ban </a:t>
            </a:r>
            <a:r>
              <a:rPr lang="en-US" dirty="0" err="1"/>
              <a:t>hành</a:t>
            </a:r>
            <a:r>
              <a:rPr lang="en-US" dirty="0"/>
              <a:t> </a:t>
            </a:r>
            <a:r>
              <a:rPr lang="en-US" dirty="0" err="1"/>
              <a:t>trong</a:t>
            </a:r>
            <a:r>
              <a:rPr lang="en-US" dirty="0"/>
              <a:t> </a:t>
            </a:r>
            <a:r>
              <a:rPr lang="en-US" dirty="0" err="1"/>
              <a:t>năm</a:t>
            </a:r>
            <a:r>
              <a:rPr lang="en-US" dirty="0"/>
              <a:t>. </a:t>
            </a:r>
            <a:r>
              <a:rPr lang="en-US" dirty="0" err="1"/>
              <a:t>Căn</a:t>
            </a:r>
            <a:r>
              <a:rPr lang="en-US" dirty="0"/>
              <a:t> </a:t>
            </a:r>
            <a:r>
              <a:rPr lang="en-US" dirty="0" err="1"/>
              <a:t>cứ</a:t>
            </a:r>
            <a:r>
              <a:rPr lang="en-US" dirty="0"/>
              <a:t> </a:t>
            </a:r>
            <a:r>
              <a:rPr lang="en-US" dirty="0" err="1"/>
              <a:t>kết</a:t>
            </a:r>
            <a:r>
              <a:rPr lang="en-US" dirty="0"/>
              <a:t> </a:t>
            </a:r>
            <a:r>
              <a:rPr lang="en-US" dirty="0" err="1"/>
              <a:t>quả</a:t>
            </a:r>
            <a:r>
              <a:rPr lang="en-US" dirty="0"/>
              <a:t> </a:t>
            </a:r>
            <a:r>
              <a:rPr lang="en-US" dirty="0" err="1"/>
              <a:t>đánh</a:t>
            </a:r>
            <a:r>
              <a:rPr lang="en-US" dirty="0"/>
              <a:t> </a:t>
            </a:r>
            <a:r>
              <a:rPr lang="en-US" dirty="0" err="1"/>
              <a:t>giá</a:t>
            </a:r>
            <a:r>
              <a:rPr lang="en-US" dirty="0"/>
              <a:t> </a:t>
            </a:r>
            <a:r>
              <a:rPr lang="en-US" dirty="0" err="1"/>
              <a:t>và</a:t>
            </a:r>
            <a:r>
              <a:rPr lang="en-US" dirty="0"/>
              <a:t> </a:t>
            </a:r>
            <a:r>
              <a:rPr lang="en-US" dirty="0" err="1"/>
              <a:t>mức</a:t>
            </a:r>
            <a:r>
              <a:rPr lang="en-US" dirty="0"/>
              <a:t> </a:t>
            </a:r>
            <a:r>
              <a:rPr lang="en-US" dirty="0" err="1"/>
              <a:t>độ</a:t>
            </a:r>
            <a:r>
              <a:rPr lang="en-US" dirty="0"/>
              <a:t> </a:t>
            </a:r>
            <a:r>
              <a:rPr lang="en-US" dirty="0" err="1"/>
              <a:t>hoàn</a:t>
            </a:r>
            <a:r>
              <a:rPr lang="en-US" dirty="0"/>
              <a:t> </a:t>
            </a:r>
            <a:r>
              <a:rPr lang="en-US" dirty="0" err="1"/>
              <a:t>thành</a:t>
            </a:r>
            <a:r>
              <a:rPr lang="en-US" dirty="0"/>
              <a:t> </a:t>
            </a:r>
            <a:r>
              <a:rPr lang="en-US" dirty="0" err="1"/>
              <a:t>kế</a:t>
            </a:r>
            <a:r>
              <a:rPr lang="en-US" dirty="0"/>
              <a:t> </a:t>
            </a:r>
            <a:r>
              <a:rPr lang="en-US" dirty="0" err="1"/>
              <a:t>hoạch</a:t>
            </a:r>
            <a:r>
              <a:rPr lang="en-US" dirty="0"/>
              <a:t> </a:t>
            </a:r>
            <a:r>
              <a:rPr lang="en-US" dirty="0" err="1"/>
              <a:t>đề</a:t>
            </a:r>
            <a:r>
              <a:rPr lang="en-US" dirty="0"/>
              <a:t> </a:t>
            </a:r>
            <a:r>
              <a:rPr lang="en-US" dirty="0" err="1"/>
              <a:t>ra</a:t>
            </a:r>
            <a:r>
              <a:rPr lang="en-US" dirty="0"/>
              <a:t> </a:t>
            </a:r>
            <a:r>
              <a:rPr lang="en-US" dirty="0" err="1"/>
              <a:t>và</a:t>
            </a:r>
            <a:r>
              <a:rPr lang="en-US" dirty="0"/>
              <a:t> </a:t>
            </a:r>
            <a:r>
              <a:rPr lang="en-US" dirty="0" err="1"/>
              <a:t>điểm</a:t>
            </a:r>
            <a:r>
              <a:rPr lang="en-US" dirty="0"/>
              <a:t> </a:t>
            </a:r>
            <a:r>
              <a:rPr lang="en-US" dirty="0" err="1"/>
              <a:t>số</a:t>
            </a:r>
            <a:r>
              <a:rPr lang="en-US" dirty="0"/>
              <a:t> </a:t>
            </a:r>
            <a:r>
              <a:rPr lang="en-US" dirty="0" err="1"/>
              <a:t>trong</a:t>
            </a:r>
            <a:r>
              <a:rPr lang="en-US" dirty="0"/>
              <a:t> </a:t>
            </a:r>
            <a:r>
              <a:rPr lang="en-US" dirty="0" err="1"/>
              <a:t>Phụ</a:t>
            </a:r>
            <a:r>
              <a:rPr lang="en-US" dirty="0"/>
              <a:t> </a:t>
            </a:r>
            <a:r>
              <a:rPr lang="en-US" dirty="0" err="1"/>
              <a:t>lục</a:t>
            </a:r>
            <a:r>
              <a:rPr lang="en-US" dirty="0"/>
              <a:t> </a:t>
            </a:r>
            <a:r>
              <a:rPr lang="en-US" dirty="0" err="1"/>
              <a:t>kèm</a:t>
            </a:r>
            <a:r>
              <a:rPr lang="en-US" dirty="0"/>
              <a:t> </a:t>
            </a:r>
            <a:r>
              <a:rPr lang="en-US" dirty="0" err="1"/>
              <a:t>theo</a:t>
            </a:r>
            <a:r>
              <a:rPr lang="en-US" dirty="0"/>
              <a:t> </a:t>
            </a:r>
            <a:r>
              <a:rPr lang="en-US" dirty="0" err="1"/>
              <a:t>Thông</a:t>
            </a:r>
            <a:r>
              <a:rPr lang="en-US" dirty="0"/>
              <a:t> </a:t>
            </a:r>
            <a:r>
              <a:rPr lang="en-US" dirty="0" err="1"/>
              <a:t>tư</a:t>
            </a:r>
            <a:r>
              <a:rPr lang="en-US" dirty="0"/>
              <a:t> </a:t>
            </a:r>
            <a:r>
              <a:rPr lang="en-US" dirty="0" err="1"/>
              <a:t>số</a:t>
            </a:r>
            <a:r>
              <a:rPr lang="en-US" dirty="0"/>
              <a:t> 07/2017/TT-BTP </a:t>
            </a:r>
            <a:r>
              <a:rPr lang="en-US" dirty="0" err="1"/>
              <a:t>để</a:t>
            </a:r>
            <a:r>
              <a:rPr lang="en-US" dirty="0"/>
              <a:t> </a:t>
            </a:r>
            <a:r>
              <a:rPr lang="en-US" dirty="0" err="1"/>
              <a:t>chấm</a:t>
            </a:r>
            <a:r>
              <a:rPr lang="en-US" dirty="0"/>
              <a:t> </a:t>
            </a:r>
            <a:r>
              <a:rPr lang="en-US" dirty="0" err="1"/>
              <a:t>điểm</a:t>
            </a:r>
            <a:r>
              <a:rPr lang="en-US" dirty="0"/>
              <a:t> </a:t>
            </a:r>
            <a:r>
              <a:rPr lang="en-US" dirty="0" err="1"/>
              <a:t>cụ</a:t>
            </a:r>
            <a:r>
              <a:rPr lang="en-US" dirty="0"/>
              <a:t> </a:t>
            </a:r>
            <a:r>
              <a:rPr lang="en-US" dirty="0" err="1"/>
              <a:t>thể</a:t>
            </a:r>
            <a:r>
              <a:rPr lang="en-US" dirty="0"/>
              <a:t>.</a:t>
            </a:r>
          </a:p>
          <a:p>
            <a:endParaRPr lang="en-US" dirty="0"/>
          </a:p>
          <a:p>
            <a:endParaRPr lang="en-US" dirty="0"/>
          </a:p>
        </p:txBody>
      </p:sp>
    </p:spTree>
    <p:extLst>
      <p:ext uri="{BB962C8B-B14F-4D97-AF65-F5344CB8AC3E}">
        <p14:creationId xmlns:p14="http://schemas.microsoft.com/office/powerpoint/2010/main" val="697585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a:t>Tại</a:t>
            </a:r>
            <a:r>
              <a:rPr lang="en-US" b="1" dirty="0"/>
              <a:t> </a:t>
            </a:r>
            <a:r>
              <a:rPr lang="en-US" b="1" dirty="0" err="1"/>
              <a:t>Chỉ</a:t>
            </a:r>
            <a:r>
              <a:rPr lang="en-US" b="1" dirty="0"/>
              <a:t> </a:t>
            </a:r>
            <a:r>
              <a:rPr lang="en-US" b="1" dirty="0" err="1"/>
              <a:t>tiêu</a:t>
            </a:r>
            <a:r>
              <a:rPr lang="en-US" b="1" dirty="0"/>
              <a:t> 3 </a:t>
            </a:r>
            <a:r>
              <a:rPr lang="en-US" b="1" dirty="0" err="1"/>
              <a:t>của</a:t>
            </a:r>
            <a:r>
              <a:rPr lang="en-US" b="1" dirty="0"/>
              <a:t> </a:t>
            </a:r>
            <a:r>
              <a:rPr lang="en-US" b="1" dirty="0" err="1"/>
              <a:t>Tiêu</a:t>
            </a:r>
            <a:r>
              <a:rPr lang="en-US" b="1" dirty="0"/>
              <a:t> </a:t>
            </a:r>
            <a:r>
              <a:rPr lang="en-US" b="1" dirty="0" err="1"/>
              <a:t>chí</a:t>
            </a:r>
            <a:r>
              <a:rPr lang="en-US" b="1" dirty="0"/>
              <a:t> 1 </a:t>
            </a:r>
            <a:r>
              <a:rPr lang="en-US" b="1" dirty="0" err="1"/>
              <a:t>có</a:t>
            </a:r>
            <a:r>
              <a:rPr lang="en-US" b="1" dirty="0"/>
              <a:t> </a:t>
            </a:r>
            <a:r>
              <a:rPr lang="en-US" b="1" dirty="0" err="1"/>
              <a:t>nội</a:t>
            </a:r>
            <a:r>
              <a:rPr lang="en-US" b="1" dirty="0"/>
              <a:t> dung “</a:t>
            </a:r>
            <a:r>
              <a:rPr lang="en-US" b="1" dirty="0" err="1"/>
              <a:t>Khiếu</a:t>
            </a:r>
            <a:r>
              <a:rPr lang="en-US" b="1" dirty="0"/>
              <a:t> </a:t>
            </a:r>
            <a:r>
              <a:rPr lang="en-US" b="1" dirty="0" err="1"/>
              <a:t>nại</a:t>
            </a:r>
            <a:r>
              <a:rPr lang="en-US" b="1" dirty="0"/>
              <a:t>, </a:t>
            </a:r>
            <a:r>
              <a:rPr lang="en-US" b="1" dirty="0" err="1"/>
              <a:t>tố</a:t>
            </a:r>
            <a:r>
              <a:rPr lang="en-US" b="1" dirty="0"/>
              <a:t> </a:t>
            </a:r>
            <a:r>
              <a:rPr lang="en-US" b="1" dirty="0" err="1"/>
              <a:t>cáo</a:t>
            </a:r>
            <a:r>
              <a:rPr lang="en-US" b="1" dirty="0"/>
              <a:t> </a:t>
            </a:r>
            <a:r>
              <a:rPr lang="en-US" b="1" dirty="0" err="1"/>
              <a:t>được</a:t>
            </a:r>
            <a:r>
              <a:rPr lang="en-US" b="1" dirty="0"/>
              <a:t> </a:t>
            </a:r>
            <a:r>
              <a:rPr lang="en-US" b="1" dirty="0" err="1"/>
              <a:t>tiếp</a:t>
            </a:r>
            <a:r>
              <a:rPr lang="en-US" b="1" dirty="0"/>
              <a:t> </a:t>
            </a:r>
            <a:r>
              <a:rPr lang="en-US" b="1" dirty="0" err="1"/>
              <a:t>nhận</a:t>
            </a:r>
            <a:r>
              <a:rPr lang="en-US" b="1" dirty="0"/>
              <a:t>, </a:t>
            </a:r>
            <a:r>
              <a:rPr lang="en-US" b="1" dirty="0" err="1"/>
              <a:t>giải</a:t>
            </a:r>
            <a:r>
              <a:rPr lang="en-US" b="1" dirty="0"/>
              <a:t> </a:t>
            </a:r>
            <a:r>
              <a:rPr lang="en-US" b="1" dirty="0" err="1"/>
              <a:t>quyết</a:t>
            </a:r>
            <a:r>
              <a:rPr lang="en-US" b="1" dirty="0"/>
              <a:t> </a:t>
            </a:r>
            <a:r>
              <a:rPr lang="en-US" b="1" dirty="0" err="1"/>
              <a:t>đúng</a:t>
            </a:r>
            <a:r>
              <a:rPr lang="en-US" b="1" dirty="0"/>
              <a:t> </a:t>
            </a:r>
            <a:r>
              <a:rPr lang="en-US" b="1" dirty="0" err="1"/>
              <a:t>trình</a:t>
            </a:r>
            <a:r>
              <a:rPr lang="en-US" b="1" dirty="0"/>
              <a:t> </a:t>
            </a:r>
            <a:r>
              <a:rPr lang="en-US" b="1" dirty="0" err="1"/>
              <a:t>tự</a:t>
            </a:r>
            <a:r>
              <a:rPr lang="en-US" b="1" dirty="0"/>
              <a:t>, </a:t>
            </a:r>
            <a:r>
              <a:rPr lang="en-US" b="1" dirty="0" err="1"/>
              <a:t>thủ</a:t>
            </a:r>
            <a:r>
              <a:rPr lang="en-US" b="1" dirty="0"/>
              <a:t> </a:t>
            </a:r>
            <a:r>
              <a:rPr lang="en-US" b="1" dirty="0" err="1"/>
              <a:t>tục</a:t>
            </a:r>
            <a:r>
              <a:rPr lang="en-US" b="1" dirty="0"/>
              <a:t>, </a:t>
            </a:r>
            <a:r>
              <a:rPr lang="en-US" b="1" dirty="0" err="1"/>
              <a:t>thời</a:t>
            </a:r>
            <a:r>
              <a:rPr lang="en-US" b="1" dirty="0"/>
              <a:t> </a:t>
            </a:r>
            <a:r>
              <a:rPr lang="en-US" b="1" dirty="0" err="1"/>
              <a:t>hạn</a:t>
            </a:r>
            <a:r>
              <a:rPr lang="en-US" b="1" dirty="0"/>
              <a:t>”. </a:t>
            </a:r>
            <a:r>
              <a:rPr lang="en-US" b="1" dirty="0" err="1"/>
              <a:t>Xin</a:t>
            </a:r>
            <a:r>
              <a:rPr lang="en-US" b="1" dirty="0"/>
              <a:t> </a:t>
            </a:r>
            <a:r>
              <a:rPr lang="en-US" b="1" dirty="0" err="1"/>
              <a:t>hỏi</a:t>
            </a:r>
            <a:r>
              <a:rPr lang="en-US" b="1" dirty="0"/>
              <a:t>, </a:t>
            </a:r>
            <a:r>
              <a:rPr lang="en-US" b="1" dirty="0" err="1"/>
              <a:t>dựa</a:t>
            </a:r>
            <a:r>
              <a:rPr lang="en-US" b="1" dirty="0"/>
              <a:t> </a:t>
            </a:r>
            <a:r>
              <a:rPr lang="en-US" b="1" dirty="0" err="1"/>
              <a:t>vào</a:t>
            </a:r>
            <a:r>
              <a:rPr lang="en-US" b="1" dirty="0"/>
              <a:t> </a:t>
            </a:r>
            <a:r>
              <a:rPr lang="en-US" b="1" dirty="0" err="1"/>
              <a:t>văn</a:t>
            </a:r>
            <a:r>
              <a:rPr lang="en-US" b="1" dirty="0"/>
              <a:t> </a:t>
            </a:r>
            <a:r>
              <a:rPr lang="en-US" b="1" dirty="0" err="1"/>
              <a:t>bản</a:t>
            </a:r>
            <a:r>
              <a:rPr lang="en-US" b="1" dirty="0"/>
              <a:t>, </a:t>
            </a:r>
            <a:r>
              <a:rPr lang="en-US" b="1" dirty="0" err="1"/>
              <a:t>quy</a:t>
            </a:r>
            <a:r>
              <a:rPr lang="en-US" b="1" dirty="0"/>
              <a:t> </a:t>
            </a:r>
            <a:r>
              <a:rPr lang="en-US" b="1" dirty="0" err="1"/>
              <a:t>định</a:t>
            </a:r>
            <a:r>
              <a:rPr lang="en-US" b="1" dirty="0"/>
              <a:t> </a:t>
            </a:r>
            <a:r>
              <a:rPr lang="en-US" b="1" dirty="0" err="1"/>
              <a:t>nào</a:t>
            </a:r>
            <a:r>
              <a:rPr lang="en-US" b="1" dirty="0"/>
              <a:t> </a:t>
            </a:r>
            <a:r>
              <a:rPr lang="en-US" b="1" dirty="0" err="1"/>
              <a:t>để</a:t>
            </a:r>
            <a:r>
              <a:rPr lang="en-US" b="1" dirty="0"/>
              <a:t> </a:t>
            </a:r>
            <a:r>
              <a:rPr lang="en-US" b="1" dirty="0" err="1"/>
              <a:t>xác</a:t>
            </a:r>
            <a:r>
              <a:rPr lang="en-US" b="1" dirty="0"/>
              <a:t> </a:t>
            </a:r>
            <a:r>
              <a:rPr lang="en-US" b="1" dirty="0" err="1"/>
              <a:t>định</a:t>
            </a:r>
            <a:r>
              <a:rPr lang="en-US" b="1" dirty="0"/>
              <a:t> </a:t>
            </a:r>
            <a:r>
              <a:rPr lang="en-US" b="1" dirty="0" err="1"/>
              <a:t>kết</a:t>
            </a:r>
            <a:r>
              <a:rPr lang="en-US" b="1" dirty="0"/>
              <a:t> </a:t>
            </a:r>
            <a:r>
              <a:rPr lang="en-US" b="1" dirty="0" err="1"/>
              <a:t>quả</a:t>
            </a:r>
            <a:r>
              <a:rPr lang="en-US" b="1" dirty="0"/>
              <a:t> </a:t>
            </a:r>
            <a:r>
              <a:rPr lang="en-US" b="1" dirty="0" err="1"/>
              <a:t>thực</a:t>
            </a:r>
            <a:r>
              <a:rPr lang="en-US" b="1" dirty="0"/>
              <a:t> </a:t>
            </a:r>
            <a:r>
              <a:rPr lang="en-US" b="1" dirty="0" err="1"/>
              <a:t>hiện</a:t>
            </a:r>
            <a:r>
              <a:rPr lang="en-US" b="1" dirty="0"/>
              <a:t> </a:t>
            </a:r>
            <a:r>
              <a:rPr lang="en-US" b="1" dirty="0" err="1"/>
              <a:t>nội</a:t>
            </a:r>
            <a:r>
              <a:rPr lang="en-US" b="1" dirty="0"/>
              <a:t> dung </a:t>
            </a:r>
            <a:r>
              <a:rPr lang="en-US" b="1" dirty="0" err="1"/>
              <a:t>này</a:t>
            </a:r>
            <a:r>
              <a:rPr lang="en-US" b="1" dirty="0"/>
              <a:t>?</a:t>
            </a:r>
            <a:endParaRPr lang="en-US" dirty="0"/>
          </a:p>
          <a:p>
            <a:r>
              <a:rPr lang="en-US" dirty="0" err="1"/>
              <a:t>Nội</a:t>
            </a:r>
            <a:r>
              <a:rPr lang="en-US" dirty="0"/>
              <a:t> dung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tiếp</a:t>
            </a:r>
            <a:r>
              <a:rPr lang="en-US" dirty="0"/>
              <a:t> </a:t>
            </a:r>
            <a:r>
              <a:rPr lang="en-US" dirty="0" err="1"/>
              <a:t>nhận</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theo</a:t>
            </a:r>
            <a:r>
              <a:rPr lang="en-US" dirty="0"/>
              <a:t> </a:t>
            </a:r>
            <a:r>
              <a:rPr lang="en-US" dirty="0" err="1"/>
              <a:t>chỉ</a:t>
            </a:r>
            <a:r>
              <a:rPr lang="en-US" dirty="0"/>
              <a:t> </a:t>
            </a:r>
            <a:r>
              <a:rPr lang="en-US" dirty="0" err="1"/>
              <a:t>tiêu</a:t>
            </a:r>
            <a:r>
              <a:rPr lang="en-US" dirty="0"/>
              <a:t> 3 </a:t>
            </a:r>
            <a:r>
              <a:rPr lang="en-US" dirty="0" err="1"/>
              <a:t>của</a:t>
            </a:r>
            <a:r>
              <a:rPr lang="en-US" dirty="0"/>
              <a:t> </a:t>
            </a:r>
            <a:r>
              <a:rPr lang="en-US" dirty="0" err="1"/>
              <a:t>Tiêu</a:t>
            </a:r>
            <a:r>
              <a:rPr lang="en-US" dirty="0"/>
              <a:t> </a:t>
            </a:r>
            <a:r>
              <a:rPr lang="en-US" dirty="0" err="1"/>
              <a:t>chí</a:t>
            </a:r>
            <a:r>
              <a:rPr lang="en-US" dirty="0"/>
              <a:t> 1 </a:t>
            </a:r>
            <a:r>
              <a:rPr lang="en-US" dirty="0" err="1"/>
              <a:t>có</a:t>
            </a:r>
            <a:r>
              <a:rPr lang="en-US" dirty="0"/>
              <a:t> </a:t>
            </a:r>
            <a:r>
              <a:rPr lang="en-US" dirty="0" err="1"/>
              <a:t>điểm</a:t>
            </a:r>
            <a:r>
              <a:rPr lang="en-US" dirty="0"/>
              <a:t> </a:t>
            </a:r>
            <a:r>
              <a:rPr lang="en-US" dirty="0" err="1"/>
              <a:t>số</a:t>
            </a:r>
            <a:r>
              <a:rPr lang="en-US" dirty="0"/>
              <a:t> </a:t>
            </a:r>
            <a:r>
              <a:rPr lang="en-US" dirty="0" err="1"/>
              <a:t>tối</a:t>
            </a:r>
            <a:r>
              <a:rPr lang="en-US" dirty="0"/>
              <a:t> </a:t>
            </a:r>
            <a:r>
              <a:rPr lang="en-US" dirty="0" err="1"/>
              <a:t>đa</a:t>
            </a:r>
            <a:r>
              <a:rPr lang="en-US" dirty="0"/>
              <a:t> </a:t>
            </a:r>
            <a:r>
              <a:rPr lang="en-US" dirty="0" err="1"/>
              <a:t>là</a:t>
            </a:r>
            <a:r>
              <a:rPr lang="en-US" dirty="0"/>
              <a:t> 03 </a:t>
            </a:r>
            <a:r>
              <a:rPr lang="en-US" dirty="0" err="1"/>
              <a:t>điểm</a:t>
            </a:r>
            <a:r>
              <a:rPr lang="en-US" dirty="0"/>
              <a:t> </a:t>
            </a:r>
            <a:r>
              <a:rPr lang="en-US" dirty="0" err="1"/>
              <a:t>và</a:t>
            </a:r>
            <a:r>
              <a:rPr lang="en-US" dirty="0"/>
              <a:t> </a:t>
            </a:r>
            <a:r>
              <a:rPr lang="en-US" dirty="0" err="1"/>
              <a:t>việc</a:t>
            </a:r>
            <a:r>
              <a:rPr lang="en-US" dirty="0"/>
              <a:t> </a:t>
            </a:r>
            <a:r>
              <a:rPr lang="en-US" dirty="0" err="1"/>
              <a:t>chấm</a:t>
            </a:r>
            <a:r>
              <a:rPr lang="en-US" dirty="0"/>
              <a:t> </a:t>
            </a:r>
            <a:r>
              <a:rPr lang="en-US" dirty="0" err="1"/>
              <a:t>điểm</a:t>
            </a:r>
            <a:r>
              <a:rPr lang="en-US" dirty="0"/>
              <a:t> </a:t>
            </a:r>
            <a:r>
              <a:rPr lang="en-US" dirty="0" err="1"/>
              <a:t>dựa</a:t>
            </a:r>
            <a:r>
              <a:rPr lang="en-US" dirty="0"/>
              <a:t> </a:t>
            </a:r>
            <a:r>
              <a:rPr lang="en-US" dirty="0" err="1"/>
              <a:t>vào</a:t>
            </a:r>
            <a:r>
              <a:rPr lang="en-US" dirty="0"/>
              <a:t> </a:t>
            </a:r>
            <a:r>
              <a:rPr lang="en-US" dirty="0" err="1"/>
              <a:t>kết</a:t>
            </a:r>
            <a:r>
              <a:rPr lang="en-US" dirty="0"/>
              <a:t> </a:t>
            </a:r>
            <a:r>
              <a:rPr lang="en-US" dirty="0" err="1"/>
              <a:t>quả</a:t>
            </a:r>
            <a:r>
              <a:rPr lang="en-US" dirty="0"/>
              <a:t> </a:t>
            </a:r>
            <a:r>
              <a:rPr lang="en-US" dirty="0" err="1"/>
              <a:t>của</a:t>
            </a:r>
            <a:r>
              <a:rPr lang="en-US" dirty="0"/>
              <a:t> </a:t>
            </a:r>
            <a:r>
              <a:rPr lang="en-US" dirty="0" err="1"/>
              <a:t>tổng</a:t>
            </a:r>
            <a:r>
              <a:rPr lang="en-US" dirty="0"/>
              <a:t> </a:t>
            </a:r>
            <a:r>
              <a:rPr lang="en-US" dirty="0" err="1"/>
              <a:t>số</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so </a:t>
            </a:r>
            <a:r>
              <a:rPr lang="en-US" dirty="0" err="1"/>
              <a:t>với</a:t>
            </a:r>
            <a:r>
              <a:rPr lang="en-US" dirty="0"/>
              <a:t> </a:t>
            </a:r>
            <a:r>
              <a:rPr lang="en-US" dirty="0" err="1"/>
              <a:t>tổng</a:t>
            </a:r>
            <a:r>
              <a:rPr lang="en-US" dirty="0"/>
              <a:t> </a:t>
            </a:r>
            <a:r>
              <a:rPr lang="en-US" dirty="0" err="1"/>
              <a:t>số</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tiếp</a:t>
            </a:r>
            <a:r>
              <a:rPr lang="en-US" dirty="0"/>
              <a:t> </a:t>
            </a:r>
            <a:r>
              <a:rPr lang="en-US" dirty="0" err="1"/>
              <a:t>nhận</a:t>
            </a:r>
            <a:r>
              <a:rPr lang="en-US" dirty="0"/>
              <a:t>, </a:t>
            </a:r>
            <a:r>
              <a:rPr lang="en-US" dirty="0" err="1"/>
              <a:t>giải</a:t>
            </a:r>
            <a:r>
              <a:rPr lang="en-US" dirty="0"/>
              <a:t> </a:t>
            </a:r>
            <a:r>
              <a:rPr lang="en-US" dirty="0" err="1"/>
              <a:t>quyết</a:t>
            </a:r>
            <a:r>
              <a:rPr lang="en-US" dirty="0"/>
              <a:t> </a:t>
            </a:r>
            <a:r>
              <a:rPr lang="en-US" dirty="0" err="1"/>
              <a:t>theo</a:t>
            </a:r>
            <a:r>
              <a:rPr lang="en-US" dirty="0"/>
              <a:t> </a:t>
            </a:r>
            <a:r>
              <a:rPr lang="en-US" dirty="0" err="1"/>
              <a:t>thẩm</a:t>
            </a:r>
            <a:r>
              <a:rPr lang="en-US" dirty="0"/>
              <a:t> </a:t>
            </a:r>
            <a:r>
              <a:rPr lang="en-US" dirty="0" err="1"/>
              <a:t>quyền</a:t>
            </a:r>
            <a:r>
              <a:rPr lang="en-US" dirty="0"/>
              <a:t> (</a:t>
            </a:r>
            <a:r>
              <a:rPr lang="en-US" dirty="0" err="1"/>
              <a:t>công</a:t>
            </a:r>
            <a:r>
              <a:rPr lang="en-US" dirty="0"/>
              <a:t> </a:t>
            </a:r>
            <a:r>
              <a:rPr lang="en-US" dirty="0" err="1"/>
              <a:t>thức</a:t>
            </a:r>
            <a:r>
              <a:rPr lang="en-US" dirty="0"/>
              <a:t> </a:t>
            </a:r>
            <a:r>
              <a:rPr lang="en-US" dirty="0" err="1"/>
              <a:t>chấm</a:t>
            </a:r>
            <a:r>
              <a:rPr lang="en-US" dirty="0"/>
              <a:t> </a:t>
            </a:r>
            <a:r>
              <a:rPr lang="en-US" dirty="0" err="1"/>
              <a:t>điểm</a:t>
            </a:r>
            <a:r>
              <a:rPr lang="en-US" dirty="0"/>
              <a:t> </a:t>
            </a:r>
            <a:r>
              <a:rPr lang="en-US" dirty="0" err="1"/>
              <a:t>nội</a:t>
            </a:r>
            <a:r>
              <a:rPr lang="en-US" dirty="0"/>
              <a:t> dung </a:t>
            </a:r>
            <a:r>
              <a:rPr lang="en-US" dirty="0" err="1"/>
              <a:t>này</a:t>
            </a:r>
            <a:r>
              <a:rPr lang="en-US" dirty="0"/>
              <a:t> </a:t>
            </a:r>
            <a:r>
              <a:rPr lang="en-US" dirty="0" err="1"/>
              <a:t>được</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Phụ</a:t>
            </a:r>
            <a:r>
              <a:rPr lang="en-US" dirty="0"/>
              <a:t> </a:t>
            </a:r>
            <a:r>
              <a:rPr lang="en-US" dirty="0" err="1"/>
              <a:t>lục</a:t>
            </a:r>
            <a:r>
              <a:rPr lang="en-US" dirty="0"/>
              <a:t> I </a:t>
            </a:r>
            <a:r>
              <a:rPr lang="en-US" dirty="0" err="1"/>
              <a:t>Thông</a:t>
            </a:r>
            <a:r>
              <a:rPr lang="en-US" dirty="0"/>
              <a:t> </a:t>
            </a:r>
            <a:r>
              <a:rPr lang="en-US" dirty="0" err="1"/>
              <a:t>tư</a:t>
            </a:r>
            <a:r>
              <a:rPr lang="en-US" dirty="0"/>
              <a:t> </a:t>
            </a:r>
            <a:r>
              <a:rPr lang="en-US" dirty="0" err="1"/>
              <a:t>số</a:t>
            </a:r>
            <a:r>
              <a:rPr lang="en-US" dirty="0"/>
              <a:t> 07/2017/TT-BTP</a:t>
            </a:r>
            <a:r>
              <a:rPr lang="en-US" dirty="0" smtClean="0"/>
              <a:t>).</a:t>
            </a:r>
            <a:endParaRPr lang="en-US" dirty="0"/>
          </a:p>
        </p:txBody>
      </p:sp>
    </p:spTree>
    <p:extLst>
      <p:ext uri="{BB962C8B-B14F-4D97-AF65-F5344CB8AC3E}">
        <p14:creationId xmlns:p14="http://schemas.microsoft.com/office/powerpoint/2010/main" val="20809052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a:t>Để</a:t>
            </a:r>
            <a:r>
              <a:rPr lang="en-US" dirty="0"/>
              <a:t> </a:t>
            </a:r>
            <a:r>
              <a:rPr lang="en-US" dirty="0" err="1"/>
              <a:t>xác</a:t>
            </a:r>
            <a:r>
              <a:rPr lang="en-US" dirty="0"/>
              <a:t> </a:t>
            </a:r>
            <a:r>
              <a:rPr lang="en-US" dirty="0" err="1"/>
              <a:t>định</a:t>
            </a:r>
            <a:r>
              <a:rPr lang="en-US" dirty="0"/>
              <a:t> </a:t>
            </a:r>
            <a:r>
              <a:rPr lang="en-US" dirty="0" err="1"/>
              <a:t>một</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cụ</a:t>
            </a:r>
            <a:r>
              <a:rPr lang="en-US" dirty="0"/>
              <a:t> </a:t>
            </a:r>
            <a:r>
              <a:rPr lang="en-US" dirty="0" err="1"/>
              <a:t>thể</a:t>
            </a:r>
            <a:r>
              <a:rPr lang="en-US" dirty="0"/>
              <a:t> </a:t>
            </a:r>
            <a:r>
              <a:rPr lang="en-US" dirty="0" err="1"/>
              <a:t>nào</a:t>
            </a:r>
            <a:r>
              <a:rPr lang="en-US" dirty="0"/>
              <a:t> </a:t>
            </a:r>
            <a:r>
              <a:rPr lang="en-US" dirty="0" err="1"/>
              <a:t>đó</a:t>
            </a:r>
            <a:r>
              <a:rPr lang="en-US" dirty="0"/>
              <a:t> </a:t>
            </a:r>
            <a:r>
              <a:rPr lang="en-US" dirty="0" err="1"/>
              <a:t>đã</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theo</a:t>
            </a:r>
            <a:r>
              <a:rPr lang="en-US" dirty="0"/>
              <a:t> </a:t>
            </a:r>
            <a:r>
              <a:rPr lang="en-US" dirty="0" err="1"/>
              <a:t>quy</a:t>
            </a:r>
            <a:r>
              <a:rPr lang="en-US" dirty="0"/>
              <a:t> </a:t>
            </a:r>
            <a:r>
              <a:rPr lang="en-US" dirty="0" err="1"/>
              <a:t>định</a:t>
            </a:r>
            <a:r>
              <a:rPr lang="en-US" dirty="0"/>
              <a:t> hay </a:t>
            </a:r>
            <a:r>
              <a:rPr lang="en-US" dirty="0" err="1"/>
              <a:t>chưa</a:t>
            </a:r>
            <a:r>
              <a:rPr lang="en-US" dirty="0"/>
              <a:t>, </a:t>
            </a:r>
            <a:r>
              <a:rPr lang="en-US" dirty="0" err="1"/>
              <a:t>cần</a:t>
            </a:r>
            <a:r>
              <a:rPr lang="en-US" dirty="0"/>
              <a:t> </a:t>
            </a:r>
            <a:r>
              <a:rPr lang="en-US" dirty="0" err="1"/>
              <a:t>căn</a:t>
            </a:r>
            <a:r>
              <a:rPr lang="en-US" dirty="0"/>
              <a:t> </a:t>
            </a:r>
            <a:r>
              <a:rPr lang="en-US" dirty="0" err="1"/>
              <a:t>cứ</a:t>
            </a:r>
            <a:r>
              <a:rPr lang="en-US" dirty="0"/>
              <a:t> </a:t>
            </a:r>
            <a:r>
              <a:rPr lang="en-US" dirty="0" err="1"/>
              <a:t>vào</a:t>
            </a:r>
            <a:r>
              <a:rPr lang="en-US" dirty="0"/>
              <a:t> </a:t>
            </a:r>
            <a:r>
              <a:rPr lang="en-US" dirty="0" err="1"/>
              <a:t>các</a:t>
            </a:r>
            <a:r>
              <a:rPr lang="en-US" dirty="0"/>
              <a:t> </a:t>
            </a:r>
            <a:r>
              <a:rPr lang="en-US" dirty="0" err="1"/>
              <a:t>văn</a:t>
            </a:r>
            <a:r>
              <a:rPr lang="en-US" dirty="0"/>
              <a:t> </a:t>
            </a:r>
            <a:r>
              <a:rPr lang="en-US" dirty="0" err="1"/>
              <a:t>bản</a:t>
            </a:r>
            <a:r>
              <a:rPr lang="en-US" dirty="0"/>
              <a:t> </a:t>
            </a:r>
            <a:r>
              <a:rPr lang="en-US" dirty="0" err="1"/>
              <a:t>pháp</a:t>
            </a:r>
            <a:r>
              <a:rPr lang="en-US" dirty="0"/>
              <a:t> </a:t>
            </a:r>
            <a:r>
              <a:rPr lang="en-US" dirty="0" err="1"/>
              <a:t>luật</a:t>
            </a:r>
            <a:r>
              <a:rPr lang="en-US" dirty="0"/>
              <a:t> </a:t>
            </a:r>
            <a:r>
              <a:rPr lang="en-US" dirty="0" err="1"/>
              <a:t>quy</a:t>
            </a:r>
            <a:r>
              <a:rPr lang="en-US" dirty="0"/>
              <a:t> </a:t>
            </a:r>
            <a:r>
              <a:rPr lang="en-US" dirty="0" err="1"/>
              <a:t>định</a:t>
            </a:r>
            <a:r>
              <a:rPr lang="en-US" dirty="0"/>
              <a:t> </a:t>
            </a:r>
            <a:r>
              <a:rPr lang="en-US" dirty="0" err="1"/>
              <a:t>về</a:t>
            </a:r>
            <a:r>
              <a:rPr lang="en-US" dirty="0"/>
              <a:t> </a:t>
            </a:r>
            <a:r>
              <a:rPr lang="en-US" dirty="0" err="1"/>
              <a:t>việc</a:t>
            </a:r>
            <a:r>
              <a:rPr lang="en-US" dirty="0"/>
              <a:t> </a:t>
            </a:r>
            <a:r>
              <a:rPr lang="en-US" dirty="0" err="1"/>
              <a:t>giải</a:t>
            </a:r>
            <a:r>
              <a:rPr lang="en-US" dirty="0"/>
              <a:t> </a:t>
            </a:r>
            <a:r>
              <a:rPr lang="en-US" dirty="0" err="1"/>
              <a:t>quyết</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Đó</a:t>
            </a:r>
            <a:r>
              <a:rPr lang="en-US" dirty="0"/>
              <a:t> </a:t>
            </a:r>
            <a:r>
              <a:rPr lang="en-US" dirty="0" err="1"/>
              <a:t>là</a:t>
            </a:r>
            <a:r>
              <a:rPr lang="en-US" dirty="0"/>
              <a:t> </a:t>
            </a:r>
            <a:r>
              <a:rPr lang="en-US" dirty="0" err="1"/>
              <a:t>Luật</a:t>
            </a:r>
            <a:r>
              <a:rPr lang="en-US" dirty="0"/>
              <a:t> </a:t>
            </a:r>
            <a:r>
              <a:rPr lang="en-US" dirty="0" err="1"/>
              <a:t>Khiếu</a:t>
            </a:r>
            <a:r>
              <a:rPr lang="en-US" dirty="0"/>
              <a:t> </a:t>
            </a:r>
            <a:r>
              <a:rPr lang="en-US" dirty="0" err="1"/>
              <a:t>nại</a:t>
            </a:r>
            <a:r>
              <a:rPr lang="en-US" dirty="0"/>
              <a:t> </a:t>
            </a:r>
            <a:r>
              <a:rPr lang="en-US" dirty="0" err="1"/>
              <a:t>năm</a:t>
            </a:r>
            <a:r>
              <a:rPr lang="en-US" dirty="0"/>
              <a:t> 2011, </a:t>
            </a:r>
            <a:r>
              <a:rPr lang="en-US" dirty="0" err="1"/>
              <a:t>Luật</a:t>
            </a:r>
            <a:r>
              <a:rPr lang="en-US" dirty="0"/>
              <a:t> </a:t>
            </a:r>
            <a:r>
              <a:rPr lang="en-US" dirty="0" err="1"/>
              <a:t>Tố</a:t>
            </a:r>
            <a:r>
              <a:rPr lang="en-US" dirty="0"/>
              <a:t> </a:t>
            </a:r>
            <a:r>
              <a:rPr lang="en-US" dirty="0" err="1"/>
              <a:t>cáo</a:t>
            </a:r>
            <a:r>
              <a:rPr lang="en-US" dirty="0"/>
              <a:t> </a:t>
            </a:r>
            <a:r>
              <a:rPr lang="en-US" dirty="0" err="1"/>
              <a:t>năm</a:t>
            </a:r>
            <a:r>
              <a:rPr lang="en-US" dirty="0"/>
              <a:t> 2018 </a:t>
            </a:r>
            <a:r>
              <a:rPr lang="en-US" dirty="0" err="1"/>
              <a:t>và</a:t>
            </a:r>
            <a:r>
              <a:rPr lang="en-US" dirty="0"/>
              <a:t> </a:t>
            </a:r>
            <a:r>
              <a:rPr lang="en-US" dirty="0" err="1"/>
              <a:t>các</a:t>
            </a:r>
            <a:r>
              <a:rPr lang="en-US" dirty="0"/>
              <a:t> </a:t>
            </a:r>
            <a:r>
              <a:rPr lang="en-US" dirty="0" err="1"/>
              <a:t>văn</a:t>
            </a:r>
            <a:r>
              <a:rPr lang="en-US" dirty="0"/>
              <a:t> </a:t>
            </a:r>
            <a:r>
              <a:rPr lang="en-US" dirty="0" err="1"/>
              <a:t>bản</a:t>
            </a:r>
            <a:r>
              <a:rPr lang="en-US" dirty="0"/>
              <a:t> </a:t>
            </a:r>
            <a:r>
              <a:rPr lang="en-US" dirty="0" err="1"/>
              <a:t>hướng</a:t>
            </a:r>
            <a:r>
              <a:rPr lang="en-US" dirty="0"/>
              <a:t> </a:t>
            </a:r>
            <a:r>
              <a:rPr lang="en-US" dirty="0" err="1"/>
              <a:t>dẫn</a:t>
            </a:r>
            <a:r>
              <a:rPr lang="en-US" dirty="0"/>
              <a:t> </a:t>
            </a:r>
            <a:r>
              <a:rPr lang="en-US" dirty="0" err="1"/>
              <a:t>thi</a:t>
            </a:r>
            <a:r>
              <a:rPr lang="en-US" dirty="0"/>
              <a:t> </a:t>
            </a:r>
            <a:r>
              <a:rPr lang="en-US" dirty="0" err="1"/>
              <a:t>hành</a:t>
            </a:r>
            <a:r>
              <a:rPr lang="en-US" dirty="0"/>
              <a:t> </a:t>
            </a:r>
            <a:r>
              <a:rPr lang="en-US" dirty="0" err="1"/>
              <a:t>các</a:t>
            </a:r>
            <a:r>
              <a:rPr lang="en-US" dirty="0"/>
              <a:t> </a:t>
            </a:r>
            <a:r>
              <a:rPr lang="en-US" dirty="0" err="1"/>
              <a:t>luật</a:t>
            </a:r>
            <a:r>
              <a:rPr lang="en-US" dirty="0"/>
              <a:t> </a:t>
            </a:r>
            <a:r>
              <a:rPr lang="en-US" dirty="0" err="1"/>
              <a:t>này</a:t>
            </a:r>
            <a:r>
              <a:rPr lang="en-US" dirty="0"/>
              <a:t>. </a:t>
            </a:r>
            <a:r>
              <a:rPr lang="en-US" dirty="0" err="1"/>
              <a:t>Đây</a:t>
            </a:r>
            <a:r>
              <a:rPr lang="en-US" dirty="0"/>
              <a:t> </a:t>
            </a:r>
            <a:r>
              <a:rPr lang="en-US" dirty="0" err="1"/>
              <a:t>là</a:t>
            </a:r>
            <a:r>
              <a:rPr lang="en-US" dirty="0"/>
              <a:t> </a:t>
            </a:r>
            <a:r>
              <a:rPr lang="en-US" dirty="0" err="1"/>
              <a:t>cơ</a:t>
            </a:r>
            <a:r>
              <a:rPr lang="en-US" dirty="0"/>
              <a:t> </a:t>
            </a:r>
            <a:r>
              <a:rPr lang="en-US" dirty="0" err="1"/>
              <a:t>sở</a:t>
            </a:r>
            <a:r>
              <a:rPr lang="en-US" dirty="0"/>
              <a:t> </a:t>
            </a:r>
            <a:r>
              <a:rPr lang="en-US" dirty="0" err="1"/>
              <a:t>để</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trách</a:t>
            </a:r>
            <a:r>
              <a:rPr lang="en-US" dirty="0"/>
              <a:t> </a:t>
            </a:r>
            <a:r>
              <a:rPr lang="en-US" dirty="0" err="1"/>
              <a:t>nhiệm</a:t>
            </a:r>
            <a:r>
              <a:rPr lang="en-US" dirty="0"/>
              <a:t> </a:t>
            </a:r>
            <a:r>
              <a:rPr lang="en-US" dirty="0" err="1"/>
              <a:t>của</a:t>
            </a:r>
            <a:r>
              <a:rPr lang="en-US" dirty="0"/>
              <a:t> </a:t>
            </a:r>
            <a:r>
              <a:rPr lang="en-US" dirty="0" err="1"/>
              <a:t>người</a:t>
            </a:r>
            <a:r>
              <a:rPr lang="en-US" dirty="0"/>
              <a:t> </a:t>
            </a:r>
            <a:r>
              <a:rPr lang="en-US" dirty="0" err="1"/>
              <a:t>có</a:t>
            </a:r>
            <a:r>
              <a:rPr lang="en-US" dirty="0"/>
              <a:t> </a:t>
            </a:r>
            <a:r>
              <a:rPr lang="en-US" dirty="0" err="1"/>
              <a:t>thẩm</a:t>
            </a:r>
            <a:r>
              <a:rPr lang="en-US" dirty="0"/>
              <a:t> </a:t>
            </a:r>
            <a:r>
              <a:rPr lang="en-US" dirty="0" err="1"/>
              <a:t>quyền</a:t>
            </a:r>
            <a:r>
              <a:rPr lang="en-US" dirty="0"/>
              <a:t> </a:t>
            </a:r>
            <a:r>
              <a:rPr lang="en-US" dirty="0" err="1"/>
              <a:t>giải</a:t>
            </a:r>
            <a:r>
              <a:rPr lang="en-US" dirty="0"/>
              <a:t> </a:t>
            </a:r>
            <a:r>
              <a:rPr lang="en-US" dirty="0" err="1"/>
              <a:t>quyết</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Ví</a:t>
            </a:r>
            <a:r>
              <a:rPr lang="en-US" dirty="0"/>
              <a:t> </a:t>
            </a:r>
            <a:r>
              <a:rPr lang="en-US" dirty="0" err="1"/>
              <a:t>dụ</a:t>
            </a:r>
            <a:r>
              <a:rPr lang="en-US" dirty="0"/>
              <a:t>: </a:t>
            </a:r>
            <a:r>
              <a:rPr lang="en-US" dirty="0" err="1"/>
              <a:t>Thời</a:t>
            </a:r>
            <a:r>
              <a:rPr lang="en-US" dirty="0"/>
              <a:t> </a:t>
            </a:r>
            <a:r>
              <a:rPr lang="en-US" dirty="0" err="1"/>
              <a:t>hạn</a:t>
            </a:r>
            <a:r>
              <a:rPr lang="en-US" dirty="0"/>
              <a:t> </a:t>
            </a:r>
            <a:r>
              <a:rPr lang="en-US" dirty="0" err="1"/>
              <a:t>giải</a:t>
            </a:r>
            <a:r>
              <a:rPr lang="en-US" dirty="0"/>
              <a:t> </a:t>
            </a:r>
            <a:r>
              <a:rPr lang="en-US" dirty="0" err="1"/>
              <a:t>quyết</a:t>
            </a:r>
            <a:r>
              <a:rPr lang="en-US" dirty="0"/>
              <a:t> </a:t>
            </a:r>
            <a:r>
              <a:rPr lang="en-US" dirty="0" err="1"/>
              <a:t>tố</a:t>
            </a:r>
            <a:r>
              <a:rPr lang="en-US" dirty="0"/>
              <a:t> </a:t>
            </a:r>
            <a:r>
              <a:rPr lang="en-US" dirty="0" err="1"/>
              <a:t>cáo</a:t>
            </a:r>
            <a:r>
              <a:rPr lang="en-US" dirty="0"/>
              <a:t> </a:t>
            </a:r>
            <a:r>
              <a:rPr lang="en-US" dirty="0" err="1"/>
              <a:t>căn</a:t>
            </a:r>
            <a:r>
              <a:rPr lang="en-US" dirty="0"/>
              <a:t> </a:t>
            </a:r>
            <a:r>
              <a:rPr lang="en-US" dirty="0" err="1"/>
              <a:t>cứ</a:t>
            </a:r>
            <a:r>
              <a:rPr lang="en-US" dirty="0"/>
              <a:t> </a:t>
            </a:r>
            <a:r>
              <a:rPr lang="en-US" dirty="0" err="1"/>
              <a:t>vào</a:t>
            </a:r>
            <a:r>
              <a:rPr lang="en-US" dirty="0"/>
              <a:t> </a:t>
            </a:r>
            <a:r>
              <a:rPr lang="en-US" dirty="0" err="1"/>
              <a:t>Điều</a:t>
            </a:r>
            <a:r>
              <a:rPr lang="en-US" dirty="0"/>
              <a:t> 30 </a:t>
            </a:r>
            <a:r>
              <a:rPr lang="en-US" dirty="0" err="1"/>
              <a:t>Luật</a:t>
            </a:r>
            <a:r>
              <a:rPr lang="en-US" dirty="0"/>
              <a:t> </a:t>
            </a:r>
            <a:r>
              <a:rPr lang="en-US" dirty="0" err="1"/>
              <a:t>Tố</a:t>
            </a:r>
            <a:r>
              <a:rPr lang="en-US" dirty="0"/>
              <a:t> </a:t>
            </a:r>
            <a:r>
              <a:rPr lang="en-US" dirty="0" err="1"/>
              <a:t>cáo</a:t>
            </a:r>
            <a:r>
              <a:rPr lang="en-US" dirty="0"/>
              <a:t> </a:t>
            </a:r>
            <a:r>
              <a:rPr lang="en-US" dirty="0" err="1"/>
              <a:t>năm</a:t>
            </a:r>
            <a:r>
              <a:rPr lang="en-US" dirty="0"/>
              <a:t> 2018; </a:t>
            </a:r>
            <a:r>
              <a:rPr lang="en-US" dirty="0" err="1"/>
              <a:t>thời</a:t>
            </a:r>
            <a:r>
              <a:rPr lang="en-US" dirty="0"/>
              <a:t> </a:t>
            </a:r>
            <a:r>
              <a:rPr lang="en-US" dirty="0" err="1"/>
              <a:t>hạn</a:t>
            </a:r>
            <a:r>
              <a:rPr lang="en-US" dirty="0"/>
              <a:t> </a:t>
            </a:r>
            <a:r>
              <a:rPr lang="en-US" dirty="0" err="1"/>
              <a:t>giải</a:t>
            </a:r>
            <a:r>
              <a:rPr lang="en-US" dirty="0"/>
              <a:t> </a:t>
            </a:r>
            <a:r>
              <a:rPr lang="en-US" dirty="0" err="1"/>
              <a:t>quyết</a:t>
            </a:r>
            <a:r>
              <a:rPr lang="en-US" dirty="0"/>
              <a:t> </a:t>
            </a:r>
            <a:r>
              <a:rPr lang="en-US" dirty="0" err="1"/>
              <a:t>khiếu</a:t>
            </a:r>
            <a:r>
              <a:rPr lang="en-US" dirty="0"/>
              <a:t> </a:t>
            </a:r>
            <a:r>
              <a:rPr lang="en-US" dirty="0" err="1"/>
              <a:t>nại</a:t>
            </a:r>
            <a:r>
              <a:rPr lang="en-US" dirty="0"/>
              <a:t> </a:t>
            </a:r>
            <a:r>
              <a:rPr lang="en-US" dirty="0" err="1"/>
              <a:t>lần</a:t>
            </a:r>
            <a:r>
              <a:rPr lang="en-US" dirty="0"/>
              <a:t> </a:t>
            </a:r>
            <a:r>
              <a:rPr lang="en-US" dirty="0" err="1"/>
              <a:t>đầu</a:t>
            </a:r>
            <a:r>
              <a:rPr lang="en-US" dirty="0"/>
              <a:t> </a:t>
            </a:r>
            <a:r>
              <a:rPr lang="en-US" dirty="0" err="1"/>
              <a:t>căn</a:t>
            </a:r>
            <a:r>
              <a:rPr lang="en-US" dirty="0"/>
              <a:t> </a:t>
            </a:r>
            <a:r>
              <a:rPr lang="en-US" dirty="0" err="1"/>
              <a:t>cứ</a:t>
            </a:r>
            <a:r>
              <a:rPr lang="en-US" dirty="0"/>
              <a:t> </a:t>
            </a:r>
            <a:r>
              <a:rPr lang="en-US" dirty="0" err="1"/>
              <a:t>vào</a:t>
            </a:r>
            <a:r>
              <a:rPr lang="en-US" dirty="0"/>
              <a:t> </a:t>
            </a:r>
            <a:r>
              <a:rPr lang="en-US" dirty="0" err="1"/>
              <a:t>Điều</a:t>
            </a:r>
            <a:r>
              <a:rPr lang="en-US" dirty="0"/>
              <a:t> 28 </a:t>
            </a:r>
            <a:r>
              <a:rPr lang="en-US" dirty="0" err="1"/>
              <a:t>Luật</a:t>
            </a:r>
            <a:r>
              <a:rPr lang="en-US" dirty="0"/>
              <a:t> </a:t>
            </a:r>
            <a:r>
              <a:rPr lang="en-US" dirty="0" err="1"/>
              <a:t>Khiếu</a:t>
            </a:r>
            <a:r>
              <a:rPr lang="en-US" dirty="0"/>
              <a:t> </a:t>
            </a:r>
            <a:r>
              <a:rPr lang="en-US" dirty="0" err="1"/>
              <a:t>nại</a:t>
            </a:r>
            <a:r>
              <a:rPr lang="en-US" dirty="0"/>
              <a:t> </a:t>
            </a:r>
            <a:r>
              <a:rPr lang="en-US" dirty="0" err="1"/>
              <a:t>năm</a:t>
            </a:r>
            <a:r>
              <a:rPr lang="en-US" dirty="0"/>
              <a:t> 2011....  </a:t>
            </a:r>
            <a:r>
              <a:rPr lang="en-US" dirty="0" err="1"/>
              <a:t>Tương</a:t>
            </a:r>
            <a:r>
              <a:rPr lang="en-US" dirty="0"/>
              <a:t> </a:t>
            </a:r>
            <a:r>
              <a:rPr lang="en-US" dirty="0" err="1"/>
              <a:t>tự</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giải</a:t>
            </a:r>
            <a:r>
              <a:rPr lang="en-US" dirty="0"/>
              <a:t> </a:t>
            </a:r>
            <a:r>
              <a:rPr lang="en-US" dirty="0" err="1"/>
              <a:t>quyết</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cũng</a:t>
            </a:r>
            <a:r>
              <a:rPr lang="en-US" dirty="0"/>
              <a:t> </a:t>
            </a:r>
            <a:r>
              <a:rPr lang="en-US" dirty="0" err="1"/>
              <a:t>vậy</a:t>
            </a:r>
            <a:r>
              <a:rPr lang="en-US" dirty="0"/>
              <a:t>, </a:t>
            </a:r>
            <a:r>
              <a:rPr lang="en-US" dirty="0" err="1"/>
              <a:t>cần</a:t>
            </a:r>
            <a:r>
              <a:rPr lang="en-US" dirty="0"/>
              <a:t> </a:t>
            </a:r>
            <a:r>
              <a:rPr lang="en-US" dirty="0" err="1"/>
              <a:t>căn</a:t>
            </a:r>
            <a:r>
              <a:rPr lang="en-US" dirty="0"/>
              <a:t> </a:t>
            </a:r>
            <a:r>
              <a:rPr lang="en-US" dirty="0" err="1"/>
              <a:t>cứ</a:t>
            </a:r>
            <a:r>
              <a:rPr lang="en-US" dirty="0"/>
              <a:t> </a:t>
            </a:r>
            <a:r>
              <a:rPr lang="en-US" dirty="0" err="1"/>
              <a:t>vào</a:t>
            </a:r>
            <a:r>
              <a:rPr lang="en-US" dirty="0"/>
              <a:t> </a:t>
            </a:r>
            <a:r>
              <a:rPr lang="en-US" dirty="0" err="1"/>
              <a:t>các</a:t>
            </a:r>
            <a:r>
              <a:rPr lang="en-US" dirty="0"/>
              <a:t> </a:t>
            </a:r>
            <a:r>
              <a:rPr lang="en-US" dirty="0" err="1"/>
              <a:t>quy</a:t>
            </a:r>
            <a:r>
              <a:rPr lang="en-US" dirty="0"/>
              <a:t> </a:t>
            </a:r>
            <a:r>
              <a:rPr lang="en-US" dirty="0" err="1"/>
              <a:t>định</a:t>
            </a:r>
            <a:r>
              <a:rPr lang="en-US" dirty="0"/>
              <a:t> </a:t>
            </a:r>
            <a:r>
              <a:rPr lang="en-US" dirty="0" err="1"/>
              <a:t>cụ</a:t>
            </a:r>
            <a:r>
              <a:rPr lang="en-US" dirty="0"/>
              <a:t> </a:t>
            </a:r>
            <a:r>
              <a:rPr lang="en-US" dirty="0" err="1"/>
              <a:t>thể</a:t>
            </a:r>
            <a:r>
              <a:rPr lang="en-US" dirty="0"/>
              <a:t> </a:t>
            </a:r>
            <a:r>
              <a:rPr lang="en-US" dirty="0" err="1"/>
              <a:t>của</a:t>
            </a:r>
            <a:r>
              <a:rPr lang="en-US" dirty="0"/>
              <a:t> </a:t>
            </a:r>
            <a:r>
              <a:rPr lang="en-US" dirty="0" err="1"/>
              <a:t>pháp</a:t>
            </a:r>
            <a:r>
              <a:rPr lang="en-US" dirty="0"/>
              <a:t> </a:t>
            </a:r>
            <a:r>
              <a:rPr lang="en-US" dirty="0" err="1"/>
              <a:t>luật</a:t>
            </a:r>
            <a:r>
              <a:rPr lang="en-US" dirty="0"/>
              <a:t> </a:t>
            </a:r>
            <a:r>
              <a:rPr lang="en-US" dirty="0" err="1"/>
              <a:t>để</a:t>
            </a:r>
            <a:r>
              <a:rPr lang="en-US" dirty="0"/>
              <a:t> </a:t>
            </a:r>
            <a:r>
              <a:rPr lang="en-US" dirty="0" err="1"/>
              <a:t>đối</a:t>
            </a:r>
            <a:r>
              <a:rPr lang="en-US" dirty="0"/>
              <a:t> </a:t>
            </a:r>
            <a:r>
              <a:rPr lang="en-US" dirty="0" err="1"/>
              <a:t>chiếu</a:t>
            </a:r>
            <a:r>
              <a:rPr lang="en-US" dirty="0"/>
              <a:t>, </a:t>
            </a:r>
            <a:r>
              <a:rPr lang="en-US" dirty="0" err="1"/>
              <a:t>xác</a:t>
            </a:r>
            <a:r>
              <a:rPr lang="en-US" dirty="0"/>
              <a:t> </a:t>
            </a:r>
            <a:r>
              <a:rPr lang="en-US" dirty="0" err="1"/>
              <a:t>định</a:t>
            </a:r>
            <a:r>
              <a:rPr lang="en-US" dirty="0"/>
              <a:t> </a:t>
            </a:r>
            <a:r>
              <a:rPr lang="en-US" dirty="0" err="1"/>
              <a:t>mức</a:t>
            </a:r>
            <a:r>
              <a:rPr lang="en-US" dirty="0"/>
              <a:t> </a:t>
            </a:r>
            <a:r>
              <a:rPr lang="en-US" dirty="0" err="1"/>
              <a:t>độ</a:t>
            </a:r>
            <a:r>
              <a:rPr lang="en-US" dirty="0"/>
              <a:t> </a:t>
            </a:r>
            <a:r>
              <a:rPr lang="en-US" dirty="0" err="1"/>
              <a:t>có</a:t>
            </a:r>
            <a:r>
              <a:rPr lang="en-US" dirty="0"/>
              <a:t> </a:t>
            </a:r>
            <a:r>
              <a:rPr lang="en-US" dirty="0" err="1"/>
              <a:t>tuân</a:t>
            </a:r>
            <a:r>
              <a:rPr lang="en-US" dirty="0"/>
              <a:t> </a:t>
            </a:r>
            <a:r>
              <a:rPr lang="en-US" dirty="0" err="1"/>
              <a:t>thủ</a:t>
            </a:r>
            <a:r>
              <a:rPr lang="en-US" dirty="0"/>
              <a:t> </a:t>
            </a:r>
            <a:r>
              <a:rPr lang="en-US" dirty="0" err="1"/>
              <a:t>đầy</a:t>
            </a:r>
            <a:r>
              <a:rPr lang="en-US" dirty="0"/>
              <a:t> </a:t>
            </a:r>
            <a:r>
              <a:rPr lang="en-US" dirty="0" err="1"/>
              <a:t>đủ</a:t>
            </a:r>
            <a:r>
              <a:rPr lang="en-US" dirty="0"/>
              <a:t>, </a:t>
            </a:r>
            <a:r>
              <a:rPr lang="en-US" dirty="0" err="1"/>
              <a:t>kịp</a:t>
            </a:r>
            <a:r>
              <a:rPr lang="en-US" dirty="0"/>
              <a:t> </a:t>
            </a:r>
            <a:r>
              <a:rPr lang="en-US" dirty="0" err="1"/>
              <a:t>thời</a:t>
            </a:r>
            <a:r>
              <a:rPr lang="en-US" dirty="0"/>
              <a:t> hay </a:t>
            </a:r>
            <a:r>
              <a:rPr lang="en-US" dirty="0" err="1"/>
              <a:t>không</a:t>
            </a:r>
            <a:r>
              <a:rPr lang="en-US" dirty="0"/>
              <a:t> </a:t>
            </a:r>
          </a:p>
          <a:p>
            <a:r>
              <a:rPr lang="en-US" dirty="0" err="1"/>
              <a:t>Để</a:t>
            </a:r>
            <a:r>
              <a:rPr lang="en-US" dirty="0"/>
              <a:t> </a:t>
            </a:r>
            <a:r>
              <a:rPr lang="en-US" dirty="0" err="1"/>
              <a:t>chấm</a:t>
            </a:r>
            <a:r>
              <a:rPr lang="en-US" dirty="0"/>
              <a:t> </a:t>
            </a:r>
            <a:r>
              <a:rPr lang="en-US" dirty="0" err="1"/>
              <a:t>điểm</a:t>
            </a:r>
            <a:r>
              <a:rPr lang="en-US" dirty="0"/>
              <a:t> </a:t>
            </a:r>
            <a:r>
              <a:rPr lang="en-US" dirty="0" err="1"/>
              <a:t>đối</a:t>
            </a:r>
            <a:r>
              <a:rPr lang="en-US" dirty="0"/>
              <a:t> </a:t>
            </a:r>
            <a:r>
              <a:rPr lang="en-US" dirty="0" err="1"/>
              <a:t>với</a:t>
            </a:r>
            <a:r>
              <a:rPr lang="en-US" dirty="0"/>
              <a:t> </a:t>
            </a:r>
            <a:r>
              <a:rPr lang="en-US" dirty="0" err="1"/>
              <a:t>nội</a:t>
            </a:r>
            <a:r>
              <a:rPr lang="en-US" dirty="0"/>
              <a:t> dung </a:t>
            </a:r>
            <a:r>
              <a:rPr lang="en-US" dirty="0" err="1"/>
              <a:t>nêu</a:t>
            </a:r>
            <a:r>
              <a:rPr lang="en-US" dirty="0"/>
              <a:t> </a:t>
            </a:r>
            <a:r>
              <a:rPr lang="en-US" dirty="0" err="1"/>
              <a:t>trên</a:t>
            </a:r>
            <a:r>
              <a:rPr lang="en-US" dirty="0"/>
              <a:t>, </a:t>
            </a:r>
            <a:r>
              <a:rPr lang="en-US" dirty="0" err="1"/>
              <a:t>công</a:t>
            </a:r>
            <a:r>
              <a:rPr lang="en-US" dirty="0"/>
              <a:t> </a:t>
            </a:r>
            <a:r>
              <a:rPr lang="en-US" dirty="0" err="1"/>
              <a:t>chức</a:t>
            </a:r>
            <a:r>
              <a:rPr lang="en-US" dirty="0"/>
              <a:t> </a:t>
            </a:r>
            <a:r>
              <a:rPr lang="en-US" dirty="0" err="1"/>
              <a:t>được</a:t>
            </a:r>
            <a:r>
              <a:rPr lang="en-US" dirty="0"/>
              <a:t> </a:t>
            </a:r>
            <a:r>
              <a:rPr lang="en-US" dirty="0" err="1"/>
              <a:t>giao</a:t>
            </a:r>
            <a:r>
              <a:rPr lang="en-US" dirty="0"/>
              <a:t> </a:t>
            </a:r>
            <a:r>
              <a:rPr lang="en-US" dirty="0" err="1"/>
              <a:t>làm</a:t>
            </a:r>
            <a:r>
              <a:rPr lang="en-US" dirty="0"/>
              <a:t> </a:t>
            </a:r>
            <a:r>
              <a:rPr lang="en-US" dirty="0" err="1"/>
              <a:t>đầu</a:t>
            </a:r>
            <a:r>
              <a:rPr lang="en-US" dirty="0"/>
              <a:t> </a:t>
            </a:r>
            <a:r>
              <a:rPr lang="en-US" dirty="0" err="1"/>
              <a:t>mối</a:t>
            </a:r>
            <a:r>
              <a:rPr lang="en-US" dirty="0"/>
              <a:t> </a:t>
            </a:r>
            <a:r>
              <a:rPr lang="en-US" dirty="0" err="1"/>
              <a:t>theo</a:t>
            </a:r>
            <a:r>
              <a:rPr lang="en-US" dirty="0"/>
              <a:t> </a:t>
            </a:r>
            <a:r>
              <a:rPr lang="en-US" dirty="0" err="1"/>
              <a:t>dõi</a:t>
            </a:r>
            <a:r>
              <a:rPr lang="en-US" dirty="0"/>
              <a:t>, </a:t>
            </a:r>
            <a:r>
              <a:rPr lang="en-US" dirty="0" err="1"/>
              <a:t>đánh</a:t>
            </a:r>
            <a:r>
              <a:rPr lang="en-US" dirty="0"/>
              <a:t> </a:t>
            </a:r>
            <a:r>
              <a:rPr lang="en-US" dirty="0" err="1"/>
              <a:t>giá</a:t>
            </a:r>
            <a:r>
              <a:rPr lang="en-US" dirty="0"/>
              <a:t>, </a:t>
            </a:r>
            <a:r>
              <a:rPr lang="en-US" dirty="0" err="1"/>
              <a:t>chấm</a:t>
            </a:r>
            <a:r>
              <a:rPr lang="en-US" dirty="0"/>
              <a:t> </a:t>
            </a:r>
            <a:r>
              <a:rPr lang="en-US" dirty="0" err="1"/>
              <a:t>điểm</a:t>
            </a:r>
            <a:r>
              <a:rPr lang="en-US" dirty="0"/>
              <a:t> </a:t>
            </a:r>
            <a:r>
              <a:rPr lang="en-US" dirty="0" err="1"/>
              <a:t>cần</a:t>
            </a:r>
            <a:r>
              <a:rPr lang="en-US" dirty="0"/>
              <a:t> </a:t>
            </a:r>
            <a:r>
              <a:rPr lang="en-US" dirty="0" err="1"/>
              <a:t>dựa</a:t>
            </a:r>
            <a:r>
              <a:rPr lang="en-US" dirty="0"/>
              <a:t> </a:t>
            </a:r>
            <a:r>
              <a:rPr lang="en-US" dirty="0" err="1"/>
              <a:t>vào</a:t>
            </a:r>
            <a:r>
              <a:rPr lang="x-none"/>
              <a:t> sổ theo dõi, tiếp nhận, trả kết quả giải quyết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x-none"/>
              <a:t> để xác</a:t>
            </a:r>
            <a:r>
              <a:rPr lang="vi-VN" dirty="0"/>
              <a:t> định tổng số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và</a:t>
            </a:r>
            <a:r>
              <a:rPr lang="en-US" dirty="0"/>
              <a:t> </a:t>
            </a:r>
            <a:r>
              <a:rPr lang="en-US" dirty="0" err="1"/>
              <a:t>tổng</a:t>
            </a:r>
            <a:r>
              <a:rPr lang="en-US" dirty="0"/>
              <a:t> </a:t>
            </a:r>
            <a:r>
              <a:rPr lang="en-US" dirty="0" err="1"/>
              <a:t>số</a:t>
            </a:r>
            <a:r>
              <a:rPr lang="en-US" dirty="0"/>
              <a:t>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tiếp</a:t>
            </a:r>
            <a:r>
              <a:rPr lang="en-US" dirty="0"/>
              <a:t> </a:t>
            </a:r>
            <a:r>
              <a:rPr lang="en-US" dirty="0" err="1"/>
              <a:t>nhận</a:t>
            </a:r>
            <a:r>
              <a:rPr lang="en-US" dirty="0"/>
              <a:t>, </a:t>
            </a:r>
            <a:r>
              <a:rPr lang="en-US" dirty="0" err="1"/>
              <a:t>thụ</a:t>
            </a:r>
            <a:r>
              <a:rPr lang="en-US" dirty="0"/>
              <a:t> </a:t>
            </a:r>
            <a:r>
              <a:rPr lang="en-US" dirty="0" err="1"/>
              <a:t>lý</a:t>
            </a:r>
            <a:r>
              <a:rPr lang="en-US" dirty="0"/>
              <a:t> </a:t>
            </a:r>
            <a:r>
              <a:rPr lang="en-US" dirty="0" err="1"/>
              <a:t>và</a:t>
            </a:r>
            <a:r>
              <a:rPr lang="en-US" dirty="0"/>
              <a:t> </a:t>
            </a:r>
            <a:r>
              <a:rPr lang="en-US" dirty="0" err="1"/>
              <a:t>giải</a:t>
            </a:r>
            <a:r>
              <a:rPr lang="en-US" dirty="0"/>
              <a:t> </a:t>
            </a:r>
            <a:r>
              <a:rPr lang="en-US" dirty="0" err="1"/>
              <a:t>quyết</a:t>
            </a:r>
            <a:r>
              <a:rPr lang="en-US" dirty="0"/>
              <a:t> </a:t>
            </a:r>
            <a:r>
              <a:rPr lang="en-US" dirty="0" err="1"/>
              <a:t>theo</a:t>
            </a:r>
            <a:r>
              <a:rPr lang="en-US" dirty="0"/>
              <a:t> </a:t>
            </a:r>
            <a:r>
              <a:rPr lang="en-US" dirty="0" err="1"/>
              <a:t>thẩm</a:t>
            </a:r>
            <a:r>
              <a:rPr lang="en-US" dirty="0"/>
              <a:t> </a:t>
            </a:r>
            <a:r>
              <a:rPr lang="en-US" dirty="0" err="1"/>
              <a:t>quyền</a:t>
            </a:r>
            <a:r>
              <a:rPr lang="en-US" dirty="0"/>
              <a:t> </a:t>
            </a:r>
            <a:r>
              <a:rPr lang="en-US" dirty="0" err="1"/>
              <a:t>của</a:t>
            </a:r>
            <a:r>
              <a:rPr lang="en-US" dirty="0"/>
              <a:t> </a:t>
            </a:r>
            <a:r>
              <a:rPr lang="en-US" dirty="0" err="1"/>
              <a:t>Chủ</a:t>
            </a:r>
            <a:r>
              <a:rPr lang="en-US" dirty="0"/>
              <a:t> </a:t>
            </a:r>
            <a:r>
              <a:rPr lang="en-US" dirty="0" err="1"/>
              <a:t>tịch</a:t>
            </a:r>
            <a:r>
              <a:rPr lang="en-US" dirty="0"/>
              <a:t> UBND </a:t>
            </a:r>
            <a:r>
              <a:rPr lang="en-US" dirty="0" err="1"/>
              <a:t>cấp</a:t>
            </a:r>
            <a:r>
              <a:rPr lang="en-US" dirty="0"/>
              <a:t> </a:t>
            </a:r>
            <a:r>
              <a:rPr lang="en-US" dirty="0" err="1"/>
              <a:t>xã</a:t>
            </a:r>
            <a:r>
              <a:rPr lang="en-US" dirty="0"/>
              <a:t>.</a:t>
            </a:r>
          </a:p>
          <a:p>
            <a:r>
              <a:rPr lang="x-none"/>
              <a:t>Ví dụ: Trong năm đánh giá, xã </a:t>
            </a:r>
            <a:r>
              <a:rPr lang="en-US" dirty="0"/>
              <a:t>V </a:t>
            </a:r>
            <a:r>
              <a:rPr lang="en-US" dirty="0" err="1"/>
              <a:t>đã</a:t>
            </a:r>
            <a:r>
              <a:rPr lang="en-US" dirty="0"/>
              <a:t> </a:t>
            </a:r>
            <a:r>
              <a:rPr lang="x-none"/>
              <a:t>tiếp nhận, </a:t>
            </a:r>
            <a:r>
              <a:rPr lang="en-US" dirty="0" err="1"/>
              <a:t>thụ</a:t>
            </a:r>
            <a:r>
              <a:rPr lang="en-US" dirty="0"/>
              <a:t> </a:t>
            </a:r>
            <a:r>
              <a:rPr lang="en-US" dirty="0" err="1"/>
              <a:t>lý</a:t>
            </a:r>
            <a:r>
              <a:rPr lang="en-US" dirty="0"/>
              <a:t> </a:t>
            </a:r>
            <a:r>
              <a:rPr lang="en-US" dirty="0" err="1"/>
              <a:t>và</a:t>
            </a:r>
            <a:r>
              <a:rPr lang="en-US" dirty="0"/>
              <a:t> </a:t>
            </a:r>
            <a:r>
              <a:rPr lang="x-none"/>
              <a:t>giải quyết</a:t>
            </a:r>
            <a:r>
              <a:rPr lang="en-US" dirty="0"/>
              <a:t> </a:t>
            </a:r>
            <a:r>
              <a:rPr lang="en-US" dirty="0" err="1"/>
              <a:t>theo</a:t>
            </a:r>
            <a:r>
              <a:rPr lang="en-US" dirty="0"/>
              <a:t> </a:t>
            </a:r>
            <a:r>
              <a:rPr lang="en-US" dirty="0" err="1"/>
              <a:t>thẩm</a:t>
            </a:r>
            <a:r>
              <a:rPr lang="en-US" dirty="0"/>
              <a:t> </a:t>
            </a:r>
            <a:r>
              <a:rPr lang="en-US" dirty="0" err="1"/>
              <a:t>quyền</a:t>
            </a:r>
            <a:r>
              <a:rPr lang="en-US" dirty="0"/>
              <a:t> 20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trong</a:t>
            </a:r>
            <a:r>
              <a:rPr lang="en-US" dirty="0"/>
              <a:t> </a:t>
            </a:r>
            <a:r>
              <a:rPr lang="en-US" dirty="0" err="1"/>
              <a:t>đó</a:t>
            </a:r>
            <a:r>
              <a:rPr lang="en-US" dirty="0"/>
              <a:t> </a:t>
            </a:r>
            <a:r>
              <a:rPr lang="en-US" dirty="0" err="1"/>
              <a:t>có</a:t>
            </a:r>
            <a:r>
              <a:rPr lang="en-US" dirty="0"/>
              <a:t> 16 </a:t>
            </a:r>
            <a:r>
              <a:rPr lang="en-US" dirty="0" err="1"/>
              <a:t>khiếu</a:t>
            </a:r>
            <a:r>
              <a:rPr lang="en-US" dirty="0"/>
              <a:t> </a:t>
            </a:r>
            <a:r>
              <a:rPr lang="en-US" dirty="0" err="1"/>
              <a:t>nại</a:t>
            </a:r>
            <a:r>
              <a:rPr lang="en-US" dirty="0"/>
              <a:t>, </a:t>
            </a:r>
            <a:r>
              <a:rPr lang="en-US" dirty="0" err="1"/>
              <a:t>tố</a:t>
            </a:r>
            <a:r>
              <a:rPr lang="en-US" dirty="0"/>
              <a:t> </a:t>
            </a:r>
            <a:r>
              <a:rPr lang="en-US" dirty="0" err="1"/>
              <a:t>cáo</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theo</a:t>
            </a:r>
            <a:r>
              <a:rPr lang="en-US" dirty="0"/>
              <a:t> </a:t>
            </a:r>
            <a:r>
              <a:rPr lang="en-US" dirty="0" err="1"/>
              <a:t>quy</a:t>
            </a:r>
            <a:r>
              <a:rPr lang="en-US" dirty="0"/>
              <a:t> </a:t>
            </a:r>
            <a:r>
              <a:rPr lang="en-US" dirty="0" err="1"/>
              <a:t>định</a:t>
            </a:r>
            <a:r>
              <a:rPr lang="en-US" dirty="0"/>
              <a:t>. </a:t>
            </a:r>
            <a:r>
              <a:rPr lang="x-none"/>
              <a:t>Vậy, tỷ lệ % = (</a:t>
            </a:r>
            <a:r>
              <a:rPr lang="en-US" dirty="0"/>
              <a:t>16</a:t>
            </a:r>
            <a:r>
              <a:rPr lang="x-none"/>
              <a:t>/</a:t>
            </a:r>
            <a:r>
              <a:rPr lang="en-US" dirty="0"/>
              <a:t>2</a:t>
            </a:r>
            <a:r>
              <a:rPr lang="x-none"/>
              <a:t>0) x 100 = </a:t>
            </a:r>
            <a:r>
              <a:rPr lang="en-US" dirty="0"/>
              <a:t>80</a:t>
            </a:r>
            <a:r>
              <a:rPr lang="x-none"/>
              <a:t>%;  điểm số đạt được = (8</a:t>
            </a:r>
            <a:r>
              <a:rPr lang="en-US" dirty="0"/>
              <a:t>0</a:t>
            </a:r>
            <a:r>
              <a:rPr lang="x-none"/>
              <a:t> x </a:t>
            </a:r>
            <a:r>
              <a:rPr lang="en-US" dirty="0"/>
              <a:t>3</a:t>
            </a:r>
            <a:r>
              <a:rPr lang="x-none"/>
              <a:t>)/100 = </a:t>
            </a:r>
            <a:r>
              <a:rPr lang="en-US" dirty="0"/>
              <a:t>2,4</a:t>
            </a:r>
            <a:r>
              <a:rPr lang="x-none"/>
              <a:t> điểm.</a:t>
            </a:r>
            <a:endParaRPr lang="en-US" dirty="0"/>
          </a:p>
          <a:p>
            <a:endParaRPr lang="en-US" dirty="0"/>
          </a:p>
          <a:p>
            <a:endParaRPr lang="en-US" dirty="0"/>
          </a:p>
        </p:txBody>
      </p:sp>
    </p:spTree>
    <p:extLst>
      <p:ext uri="{BB962C8B-B14F-4D97-AF65-F5344CB8AC3E}">
        <p14:creationId xmlns:p14="http://schemas.microsoft.com/office/powerpoint/2010/main" val="10332583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a:t>Đề</a:t>
            </a:r>
            <a:r>
              <a:rPr lang="en-US" b="1" dirty="0"/>
              <a:t> </a:t>
            </a:r>
            <a:r>
              <a:rPr lang="en-US" b="1" dirty="0" err="1"/>
              <a:t>nghị</a:t>
            </a:r>
            <a:r>
              <a:rPr lang="en-US" b="1" dirty="0"/>
              <a:t> </a:t>
            </a:r>
            <a:r>
              <a:rPr lang="en-US" b="1" dirty="0" err="1"/>
              <a:t>cho</a:t>
            </a:r>
            <a:r>
              <a:rPr lang="en-US" b="1" dirty="0"/>
              <a:t> </a:t>
            </a:r>
            <a:r>
              <a:rPr lang="en-US" b="1" dirty="0" err="1"/>
              <a:t>biết</a:t>
            </a:r>
            <a:r>
              <a:rPr lang="en-US" b="1" dirty="0"/>
              <a:t> </a:t>
            </a:r>
            <a:r>
              <a:rPr lang="en-US" b="1" dirty="0" err="1"/>
              <a:t>căn</a:t>
            </a:r>
            <a:r>
              <a:rPr lang="en-US" b="1" dirty="0"/>
              <a:t> </a:t>
            </a:r>
            <a:r>
              <a:rPr lang="en-US" b="1" dirty="0" err="1"/>
              <a:t>cứ</a:t>
            </a:r>
            <a:r>
              <a:rPr lang="en-US" b="1" dirty="0"/>
              <a:t> </a:t>
            </a:r>
            <a:r>
              <a:rPr lang="en-US" b="1" dirty="0" err="1"/>
              <a:t>pháp</a:t>
            </a:r>
            <a:r>
              <a:rPr lang="en-US" b="1" dirty="0"/>
              <a:t> </a:t>
            </a:r>
            <a:r>
              <a:rPr lang="en-US" b="1" dirty="0" err="1"/>
              <a:t>lý</a:t>
            </a:r>
            <a:r>
              <a:rPr lang="en-US" b="1" dirty="0"/>
              <a:t> </a:t>
            </a:r>
            <a:r>
              <a:rPr lang="en-US" b="1" dirty="0" err="1"/>
              <a:t>và</a:t>
            </a:r>
            <a:r>
              <a:rPr lang="en-US" b="1" dirty="0"/>
              <a:t> </a:t>
            </a:r>
            <a:r>
              <a:rPr lang="en-US" b="1" dirty="0" err="1"/>
              <a:t>cơ</a:t>
            </a:r>
            <a:r>
              <a:rPr lang="en-US" b="1" dirty="0"/>
              <a:t> </a:t>
            </a:r>
            <a:r>
              <a:rPr lang="en-US" b="1" dirty="0" err="1"/>
              <a:t>sở</a:t>
            </a:r>
            <a:r>
              <a:rPr lang="en-US" b="1" dirty="0"/>
              <a:t> </a:t>
            </a:r>
            <a:r>
              <a:rPr lang="en-US" b="1" dirty="0" err="1"/>
              <a:t>để</a:t>
            </a:r>
            <a:r>
              <a:rPr lang="en-US" b="1" dirty="0"/>
              <a:t> </a:t>
            </a:r>
            <a:r>
              <a:rPr lang="en-US" b="1" dirty="0" err="1"/>
              <a:t>chấm</a:t>
            </a:r>
            <a:r>
              <a:rPr lang="en-US" b="1" dirty="0"/>
              <a:t> </a:t>
            </a:r>
            <a:r>
              <a:rPr lang="en-US" b="1" dirty="0" err="1"/>
              <a:t>điểm</a:t>
            </a:r>
            <a:r>
              <a:rPr lang="en-US" b="1" dirty="0"/>
              <a:t> </a:t>
            </a:r>
            <a:r>
              <a:rPr lang="en-US" b="1" dirty="0" err="1"/>
              <a:t>nội</a:t>
            </a:r>
            <a:r>
              <a:rPr lang="en-US" b="1" dirty="0"/>
              <a:t> dung “</a:t>
            </a:r>
            <a:r>
              <a:rPr lang="en-US" b="1" dirty="0" err="1"/>
              <a:t>Thủ</a:t>
            </a:r>
            <a:r>
              <a:rPr lang="en-US" b="1" dirty="0"/>
              <a:t> </a:t>
            </a:r>
            <a:r>
              <a:rPr lang="en-US" b="1" dirty="0" err="1"/>
              <a:t>tục</a:t>
            </a:r>
            <a:r>
              <a:rPr lang="en-US" b="1" dirty="0"/>
              <a:t> </a:t>
            </a:r>
            <a:r>
              <a:rPr lang="en-US" b="1" dirty="0" err="1"/>
              <a:t>hành</a:t>
            </a:r>
            <a:r>
              <a:rPr lang="en-US" b="1" dirty="0"/>
              <a:t> </a:t>
            </a:r>
            <a:r>
              <a:rPr lang="en-US" b="1" dirty="0" err="1"/>
              <a:t>chính</a:t>
            </a:r>
            <a:r>
              <a:rPr lang="en-US" b="1" dirty="0"/>
              <a:t> </a:t>
            </a:r>
            <a:r>
              <a:rPr lang="en-US" b="1" dirty="0" err="1"/>
              <a:t>được</a:t>
            </a:r>
            <a:r>
              <a:rPr lang="en-US" b="1" dirty="0"/>
              <a:t> </a:t>
            </a:r>
            <a:r>
              <a:rPr lang="en-US" b="1" dirty="0" err="1"/>
              <a:t>niêm</a:t>
            </a:r>
            <a:r>
              <a:rPr lang="en-US" b="1" dirty="0"/>
              <a:t> </a:t>
            </a:r>
            <a:r>
              <a:rPr lang="en-US" b="1" dirty="0" err="1"/>
              <a:t>yết</a:t>
            </a:r>
            <a:r>
              <a:rPr lang="en-US" b="1" dirty="0"/>
              <a:t> </a:t>
            </a:r>
            <a:r>
              <a:rPr lang="en-US" b="1" dirty="0" err="1"/>
              <a:t>công</a:t>
            </a:r>
            <a:r>
              <a:rPr lang="en-US" b="1" dirty="0"/>
              <a:t> </a:t>
            </a:r>
            <a:r>
              <a:rPr lang="en-US" b="1" dirty="0" err="1"/>
              <a:t>khai</a:t>
            </a:r>
            <a:r>
              <a:rPr lang="en-US" b="1" dirty="0"/>
              <a:t> </a:t>
            </a:r>
            <a:r>
              <a:rPr lang="en-US" b="1" dirty="0" err="1"/>
              <a:t>đầy</a:t>
            </a:r>
            <a:r>
              <a:rPr lang="en-US" b="1" dirty="0"/>
              <a:t> </a:t>
            </a:r>
            <a:r>
              <a:rPr lang="en-US" b="1" dirty="0" err="1"/>
              <a:t>đủ</a:t>
            </a:r>
            <a:r>
              <a:rPr lang="en-US" b="1" dirty="0"/>
              <a:t> </a:t>
            </a:r>
            <a:r>
              <a:rPr lang="en-US" b="1" dirty="0" err="1"/>
              <a:t>theo</a:t>
            </a:r>
            <a:r>
              <a:rPr lang="en-US" b="1" dirty="0"/>
              <a:t> </a:t>
            </a:r>
            <a:r>
              <a:rPr lang="en-US" b="1" dirty="0" err="1"/>
              <a:t>quy</a:t>
            </a:r>
            <a:r>
              <a:rPr lang="en-US" b="1" dirty="0"/>
              <a:t> </a:t>
            </a:r>
            <a:r>
              <a:rPr lang="en-US" b="1" dirty="0" err="1"/>
              <a:t>định</a:t>
            </a:r>
            <a:r>
              <a:rPr lang="en-US" b="1" dirty="0"/>
              <a:t>” </a:t>
            </a:r>
            <a:r>
              <a:rPr lang="en-US" b="1" dirty="0" err="1"/>
              <a:t>tại</a:t>
            </a:r>
            <a:r>
              <a:rPr lang="en-US" b="1" dirty="0"/>
              <a:t> </a:t>
            </a:r>
            <a:r>
              <a:rPr lang="en-US" b="1" dirty="0" err="1"/>
              <a:t>Chỉ</a:t>
            </a:r>
            <a:r>
              <a:rPr lang="en-US" b="1" dirty="0"/>
              <a:t> </a:t>
            </a:r>
            <a:r>
              <a:rPr lang="en-US" b="1" dirty="0" err="1"/>
              <a:t>tiêu</a:t>
            </a:r>
            <a:r>
              <a:rPr lang="en-US" b="1" dirty="0"/>
              <a:t> 1 </a:t>
            </a:r>
            <a:r>
              <a:rPr lang="en-US" b="1" dirty="0" err="1"/>
              <a:t>thuộc</a:t>
            </a:r>
            <a:r>
              <a:rPr lang="en-US" b="1" dirty="0"/>
              <a:t> </a:t>
            </a:r>
            <a:r>
              <a:rPr lang="en-US" b="1" dirty="0" err="1"/>
              <a:t>Tiêu</a:t>
            </a:r>
            <a:r>
              <a:rPr lang="en-US" b="1" dirty="0"/>
              <a:t> </a:t>
            </a:r>
            <a:r>
              <a:rPr lang="en-US" b="1" dirty="0" err="1"/>
              <a:t>chí</a:t>
            </a:r>
            <a:r>
              <a:rPr lang="en-US" b="1" dirty="0"/>
              <a:t> 2?</a:t>
            </a:r>
            <a:endParaRPr lang="en-US" dirty="0"/>
          </a:p>
          <a:p>
            <a:r>
              <a:rPr lang="en-US" dirty="0"/>
              <a:t> -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được</a:t>
            </a:r>
            <a:r>
              <a:rPr lang="en-US" dirty="0"/>
              <a:t> </a:t>
            </a:r>
            <a:r>
              <a:rPr lang="en-US" dirty="0" err="1"/>
              <a:t>hiểu</a:t>
            </a:r>
            <a:r>
              <a:rPr lang="en-US" dirty="0"/>
              <a:t> </a:t>
            </a:r>
            <a:r>
              <a:rPr lang="en-US" dirty="0" err="1"/>
              <a:t>là</a:t>
            </a:r>
            <a:r>
              <a:rPr lang="en-US" dirty="0"/>
              <a:t> </a:t>
            </a:r>
            <a:r>
              <a:rPr lang="en-US" dirty="0" err="1"/>
              <a:t>trình</a:t>
            </a:r>
            <a:r>
              <a:rPr lang="en-US" dirty="0"/>
              <a:t> </a:t>
            </a:r>
            <a:r>
              <a:rPr lang="en-US" dirty="0" err="1"/>
              <a:t>tự</a:t>
            </a:r>
            <a:r>
              <a:rPr lang="en-US" dirty="0"/>
              <a:t>, </a:t>
            </a:r>
            <a:r>
              <a:rPr lang="en-US" dirty="0" err="1"/>
              <a:t>cách</a:t>
            </a:r>
            <a:r>
              <a:rPr lang="en-US" dirty="0"/>
              <a:t> </a:t>
            </a:r>
            <a:r>
              <a:rPr lang="en-US" dirty="0" err="1"/>
              <a:t>thức</a:t>
            </a:r>
            <a:r>
              <a:rPr lang="en-US" dirty="0"/>
              <a:t> </a:t>
            </a:r>
            <a:r>
              <a:rPr lang="en-US" dirty="0" err="1"/>
              <a:t>thực</a:t>
            </a:r>
            <a:r>
              <a:rPr lang="en-US" dirty="0"/>
              <a:t> </a:t>
            </a:r>
            <a:r>
              <a:rPr lang="en-US" dirty="0" err="1"/>
              <a:t>hiện</a:t>
            </a:r>
            <a:r>
              <a:rPr lang="en-US" dirty="0"/>
              <a:t>, </a:t>
            </a:r>
            <a:r>
              <a:rPr lang="en-US" dirty="0" err="1"/>
              <a:t>hồ</a:t>
            </a:r>
            <a:r>
              <a:rPr lang="en-US" dirty="0"/>
              <a:t> </a:t>
            </a:r>
            <a:r>
              <a:rPr lang="en-US" dirty="0" err="1"/>
              <a:t>sơ</a:t>
            </a:r>
            <a:r>
              <a:rPr lang="en-US" dirty="0"/>
              <a:t> </a:t>
            </a:r>
            <a:r>
              <a:rPr lang="en-US" dirty="0" err="1"/>
              <a:t>và</a:t>
            </a:r>
            <a:r>
              <a:rPr lang="en-US" dirty="0"/>
              <a:t> </a:t>
            </a:r>
            <a:r>
              <a:rPr lang="en-US" dirty="0" err="1"/>
              <a:t>yêu</a:t>
            </a:r>
            <a:r>
              <a:rPr lang="en-US" dirty="0"/>
              <a:t> </a:t>
            </a:r>
            <a:r>
              <a:rPr lang="en-US" dirty="0" err="1"/>
              <a:t>cầu</a:t>
            </a:r>
            <a:r>
              <a:rPr lang="en-US" dirty="0"/>
              <a:t>, </a:t>
            </a:r>
            <a:r>
              <a:rPr lang="en-US" dirty="0" err="1"/>
              <a:t>điều</a:t>
            </a:r>
            <a:r>
              <a:rPr lang="en-US" dirty="0"/>
              <a:t> </a:t>
            </a:r>
            <a:r>
              <a:rPr lang="en-US" dirty="0" err="1"/>
              <a:t>kiện</a:t>
            </a:r>
            <a:r>
              <a:rPr lang="en-US" dirty="0"/>
              <a:t> do </a:t>
            </a:r>
            <a:r>
              <a:rPr lang="en-US" dirty="0" err="1"/>
              <a:t>cơ</a:t>
            </a:r>
            <a:r>
              <a:rPr lang="en-US" dirty="0"/>
              <a:t> </a:t>
            </a:r>
            <a:r>
              <a:rPr lang="en-US" dirty="0" err="1"/>
              <a:t>quan</a:t>
            </a:r>
            <a:r>
              <a:rPr lang="en-US" dirty="0"/>
              <a:t> </a:t>
            </a:r>
            <a:r>
              <a:rPr lang="en-US" dirty="0" err="1"/>
              <a:t>nhà</a:t>
            </a:r>
            <a:r>
              <a:rPr lang="en-US" dirty="0"/>
              <a:t> </a:t>
            </a:r>
            <a:r>
              <a:rPr lang="en-US" dirty="0" err="1"/>
              <a:t>nước</a:t>
            </a:r>
            <a:r>
              <a:rPr lang="en-US" dirty="0"/>
              <a:t>, </a:t>
            </a:r>
            <a:r>
              <a:rPr lang="en-US" dirty="0" err="1"/>
              <a:t>người</a:t>
            </a:r>
            <a:r>
              <a:rPr lang="en-US" dirty="0"/>
              <a:t> </a:t>
            </a:r>
            <a:r>
              <a:rPr lang="en-US" dirty="0" err="1"/>
              <a:t>có</a:t>
            </a:r>
            <a:r>
              <a:rPr lang="en-US" dirty="0"/>
              <a:t> </a:t>
            </a:r>
            <a:r>
              <a:rPr lang="en-US" dirty="0" err="1"/>
              <a:t>thẩm</a:t>
            </a:r>
            <a:r>
              <a:rPr lang="en-US" dirty="0"/>
              <a:t> </a:t>
            </a:r>
            <a:r>
              <a:rPr lang="en-US" dirty="0" err="1"/>
              <a:t>quyền</a:t>
            </a:r>
            <a:r>
              <a:rPr lang="en-US" dirty="0"/>
              <a:t> </a:t>
            </a:r>
            <a:r>
              <a:rPr lang="en-US" dirty="0" err="1"/>
              <a:t>quy</a:t>
            </a:r>
            <a:r>
              <a:rPr lang="en-US" dirty="0"/>
              <a:t> </a:t>
            </a:r>
            <a:r>
              <a:rPr lang="en-US" dirty="0" err="1"/>
              <a:t>định</a:t>
            </a:r>
            <a:r>
              <a:rPr lang="en-US" dirty="0"/>
              <a:t> </a:t>
            </a:r>
            <a:r>
              <a:rPr lang="en-US" dirty="0" err="1"/>
              <a:t>để</a:t>
            </a:r>
            <a:r>
              <a:rPr lang="en-US" dirty="0"/>
              <a:t> </a:t>
            </a:r>
            <a:r>
              <a:rPr lang="en-US" dirty="0" err="1"/>
              <a:t>giải</a:t>
            </a:r>
            <a:r>
              <a:rPr lang="en-US" dirty="0"/>
              <a:t> </a:t>
            </a:r>
            <a:r>
              <a:rPr lang="en-US" dirty="0" err="1"/>
              <a:t>quyết</a:t>
            </a:r>
            <a:r>
              <a:rPr lang="en-US" dirty="0"/>
              <a:t> </a:t>
            </a:r>
            <a:r>
              <a:rPr lang="en-US" dirty="0" err="1"/>
              <a:t>một</a:t>
            </a:r>
            <a:r>
              <a:rPr lang="en-US" dirty="0"/>
              <a:t> </a:t>
            </a:r>
            <a:r>
              <a:rPr lang="en-US" dirty="0" err="1"/>
              <a:t>công</a:t>
            </a:r>
            <a:r>
              <a:rPr lang="en-US" dirty="0"/>
              <a:t> </a:t>
            </a:r>
            <a:r>
              <a:rPr lang="en-US" dirty="0" err="1"/>
              <a:t>việc</a:t>
            </a:r>
            <a:r>
              <a:rPr lang="en-US" dirty="0"/>
              <a:t> </a:t>
            </a:r>
            <a:r>
              <a:rPr lang="en-US" dirty="0" err="1"/>
              <a:t>cụ</a:t>
            </a:r>
            <a:r>
              <a:rPr lang="en-US" dirty="0"/>
              <a:t> </a:t>
            </a:r>
            <a:r>
              <a:rPr lang="en-US" dirty="0" err="1"/>
              <a:t>thể</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cá</a:t>
            </a:r>
            <a:r>
              <a:rPr lang="en-US" dirty="0"/>
              <a:t> </a:t>
            </a:r>
            <a:r>
              <a:rPr lang="en-US" dirty="0" err="1"/>
              <a:t>nhân</a:t>
            </a:r>
            <a:r>
              <a:rPr lang="en-US" dirty="0"/>
              <a:t>, </a:t>
            </a:r>
            <a:r>
              <a:rPr lang="en-US" dirty="0" err="1"/>
              <a:t>tổ</a:t>
            </a:r>
            <a:r>
              <a:rPr lang="en-US" dirty="0"/>
              <a:t> </a:t>
            </a:r>
            <a:r>
              <a:rPr lang="en-US" dirty="0" err="1"/>
              <a:t>chức</a:t>
            </a:r>
            <a:r>
              <a:rPr lang="en-US" dirty="0"/>
              <a:t>.</a:t>
            </a:r>
          </a:p>
          <a:p>
            <a:r>
              <a:rPr lang="en-US" dirty="0" err="1"/>
              <a:t>Ví</a:t>
            </a:r>
            <a:r>
              <a:rPr lang="en-US" dirty="0"/>
              <a:t> </a:t>
            </a:r>
            <a:r>
              <a:rPr lang="en-US" dirty="0" err="1"/>
              <a:t>dụ</a:t>
            </a:r>
            <a:r>
              <a:rPr lang="en-US" dirty="0"/>
              <a:t>: </a:t>
            </a:r>
            <a:r>
              <a:rPr lang="en-US" dirty="0" err="1"/>
              <a:t>Thủ</a:t>
            </a:r>
            <a:r>
              <a:rPr lang="en-US" dirty="0"/>
              <a:t> </a:t>
            </a:r>
            <a:r>
              <a:rPr lang="en-US" dirty="0" err="1"/>
              <a:t>tục</a:t>
            </a:r>
            <a:r>
              <a:rPr lang="en-US" dirty="0"/>
              <a:t> </a:t>
            </a:r>
            <a:r>
              <a:rPr lang="en-US" dirty="0" err="1"/>
              <a:t>đăng</a:t>
            </a:r>
            <a:r>
              <a:rPr lang="en-US" dirty="0"/>
              <a:t> </a:t>
            </a:r>
            <a:r>
              <a:rPr lang="en-US" dirty="0" err="1"/>
              <a:t>ký</a:t>
            </a:r>
            <a:r>
              <a:rPr lang="en-US" dirty="0"/>
              <a:t> </a:t>
            </a:r>
            <a:r>
              <a:rPr lang="en-US" dirty="0" err="1"/>
              <a:t>kết</a:t>
            </a:r>
            <a:r>
              <a:rPr lang="en-US" dirty="0"/>
              <a:t> </a:t>
            </a:r>
            <a:r>
              <a:rPr lang="en-US" dirty="0" err="1"/>
              <a:t>hôn</a:t>
            </a:r>
            <a:r>
              <a:rPr lang="en-US" dirty="0"/>
              <a:t>, </a:t>
            </a:r>
            <a:r>
              <a:rPr lang="en-US" dirty="0" err="1"/>
              <a:t>thủ</a:t>
            </a:r>
            <a:r>
              <a:rPr lang="en-US" dirty="0"/>
              <a:t> </a:t>
            </a:r>
            <a:r>
              <a:rPr lang="en-US" dirty="0" err="1"/>
              <a:t>tục</a:t>
            </a:r>
            <a:r>
              <a:rPr lang="en-US" dirty="0"/>
              <a:t> </a:t>
            </a:r>
            <a:r>
              <a:rPr lang="en-US" dirty="0" err="1"/>
              <a:t>đăng</a:t>
            </a:r>
            <a:r>
              <a:rPr lang="en-US" dirty="0"/>
              <a:t> </a:t>
            </a:r>
            <a:r>
              <a:rPr lang="en-US" dirty="0" err="1"/>
              <a:t>kí</a:t>
            </a:r>
            <a:r>
              <a:rPr lang="en-US" dirty="0"/>
              <a:t> </a:t>
            </a:r>
            <a:r>
              <a:rPr lang="en-US" dirty="0" err="1"/>
              <a:t>khai</a:t>
            </a:r>
            <a:r>
              <a:rPr lang="en-US" dirty="0"/>
              <a:t> </a:t>
            </a:r>
            <a:r>
              <a:rPr lang="en-US" dirty="0" err="1"/>
              <a:t>sinh</a:t>
            </a:r>
            <a:r>
              <a:rPr lang="en-US" dirty="0"/>
              <a:t>, </a:t>
            </a:r>
            <a:r>
              <a:rPr lang="en-US" dirty="0" err="1"/>
              <a:t>thủ</a:t>
            </a:r>
            <a:r>
              <a:rPr lang="en-US" dirty="0"/>
              <a:t> </a:t>
            </a:r>
            <a:r>
              <a:rPr lang="en-US" dirty="0" err="1"/>
              <a:t>tục</a:t>
            </a:r>
            <a:r>
              <a:rPr lang="en-US" dirty="0"/>
              <a:t> </a:t>
            </a:r>
            <a:r>
              <a:rPr lang="en-US" dirty="0" err="1"/>
              <a:t>chứng</a:t>
            </a:r>
            <a:r>
              <a:rPr lang="en-US" dirty="0"/>
              <a:t> </a:t>
            </a:r>
            <a:r>
              <a:rPr lang="en-US" dirty="0" err="1"/>
              <a:t>thực</a:t>
            </a:r>
            <a:r>
              <a:rPr lang="en-US" dirty="0"/>
              <a:t> </a:t>
            </a:r>
            <a:r>
              <a:rPr lang="en-US" dirty="0" err="1"/>
              <a:t>bản</a:t>
            </a:r>
            <a:r>
              <a:rPr lang="en-US" dirty="0"/>
              <a:t> </a:t>
            </a:r>
            <a:r>
              <a:rPr lang="en-US" dirty="0" err="1"/>
              <a:t>sao</a:t>
            </a:r>
            <a:r>
              <a:rPr lang="en-US" dirty="0"/>
              <a:t> </a:t>
            </a:r>
            <a:r>
              <a:rPr lang="en-US" dirty="0" err="1"/>
              <a:t>từ</a:t>
            </a:r>
            <a:r>
              <a:rPr lang="en-US" dirty="0"/>
              <a:t> </a:t>
            </a:r>
            <a:r>
              <a:rPr lang="en-US" dirty="0" err="1"/>
              <a:t>bản</a:t>
            </a:r>
            <a:r>
              <a:rPr lang="en-US" dirty="0"/>
              <a:t> </a:t>
            </a:r>
            <a:r>
              <a:rPr lang="en-US" dirty="0" err="1"/>
              <a:t>chính</a:t>
            </a:r>
            <a:r>
              <a:rPr lang="en-US" dirty="0"/>
              <a:t>...</a:t>
            </a:r>
          </a:p>
          <a:p>
            <a:endParaRPr lang="en-US" dirty="0"/>
          </a:p>
        </p:txBody>
      </p:sp>
    </p:spTree>
    <p:extLst>
      <p:ext uri="{BB962C8B-B14F-4D97-AF65-F5344CB8AC3E}">
        <p14:creationId xmlns:p14="http://schemas.microsoft.com/office/powerpoint/2010/main" val="11841794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a:t>
            </a:r>
            <a:r>
              <a:rPr lang="en-US" dirty="0" err="1"/>
              <a:t>Căn</a:t>
            </a:r>
            <a:r>
              <a:rPr lang="en-US" dirty="0"/>
              <a:t> </a:t>
            </a:r>
            <a:r>
              <a:rPr lang="en-US" dirty="0" err="1"/>
              <a:t>cứ</a:t>
            </a:r>
            <a:r>
              <a:rPr lang="en-US" dirty="0"/>
              <a:t> </a:t>
            </a:r>
            <a:r>
              <a:rPr lang="en-US" dirty="0" err="1"/>
              <a:t>pháp</a:t>
            </a:r>
            <a:r>
              <a:rPr lang="en-US" dirty="0"/>
              <a:t> </a:t>
            </a:r>
            <a:r>
              <a:rPr lang="en-US" dirty="0" err="1"/>
              <a:t>lý</a:t>
            </a:r>
            <a:r>
              <a:rPr lang="en-US" dirty="0"/>
              <a:t> </a:t>
            </a:r>
            <a:r>
              <a:rPr lang="en-US" dirty="0" err="1"/>
              <a:t>xác</a:t>
            </a:r>
            <a:r>
              <a:rPr lang="en-US" dirty="0"/>
              <a:t> </a:t>
            </a:r>
            <a:r>
              <a:rPr lang="en-US" dirty="0" err="1"/>
              <a:t>định</a:t>
            </a:r>
            <a:r>
              <a:rPr lang="en-US" dirty="0"/>
              <a:t> </a:t>
            </a:r>
            <a:r>
              <a:rPr lang="en-US" dirty="0" err="1"/>
              <a:t>để</a:t>
            </a:r>
            <a:r>
              <a:rPr lang="en-US" dirty="0"/>
              <a:t> </a:t>
            </a:r>
            <a:r>
              <a:rPr lang="en-US" dirty="0" err="1"/>
              <a:t>chấm</a:t>
            </a:r>
            <a:r>
              <a:rPr lang="en-US" dirty="0"/>
              <a:t> </a:t>
            </a:r>
            <a:r>
              <a:rPr lang="en-US" dirty="0" err="1"/>
              <a:t>điểm</a:t>
            </a:r>
            <a:r>
              <a:rPr lang="en-US" dirty="0"/>
              <a:t> </a:t>
            </a:r>
            <a:r>
              <a:rPr lang="en-US" dirty="0" err="1"/>
              <a:t>nội</a:t>
            </a:r>
            <a:r>
              <a:rPr lang="en-US" dirty="0"/>
              <a:t> dung </a:t>
            </a:r>
            <a:r>
              <a:rPr lang="en-US" dirty="0" err="1"/>
              <a:t>này</a:t>
            </a:r>
            <a:r>
              <a:rPr lang="en-US" dirty="0"/>
              <a:t> </a:t>
            </a:r>
            <a:r>
              <a:rPr lang="en-US" dirty="0" err="1"/>
              <a:t>gồm</a:t>
            </a:r>
            <a:r>
              <a:rPr lang="en-US" dirty="0"/>
              <a:t>: </a:t>
            </a:r>
            <a:r>
              <a:rPr lang="en-US" dirty="0" err="1"/>
              <a:t>Nghị</a:t>
            </a:r>
            <a:r>
              <a:rPr lang="en-US" dirty="0"/>
              <a:t> </a:t>
            </a:r>
            <a:r>
              <a:rPr lang="en-US" dirty="0" err="1"/>
              <a:t>định</a:t>
            </a:r>
            <a:r>
              <a:rPr lang="en-US" dirty="0"/>
              <a:t> </a:t>
            </a:r>
            <a:r>
              <a:rPr lang="en-US" dirty="0" err="1"/>
              <a:t>số</a:t>
            </a:r>
            <a:r>
              <a:rPr lang="en-US" dirty="0"/>
              <a:t> 63/2010/NĐ-CP </a:t>
            </a:r>
            <a:r>
              <a:rPr lang="en-US" dirty="0" err="1"/>
              <a:t>ngày</a:t>
            </a:r>
            <a:r>
              <a:rPr lang="en-US" dirty="0"/>
              <a:t> 08/6/2010 </a:t>
            </a:r>
            <a:r>
              <a:rPr lang="en-US" dirty="0" err="1"/>
              <a:t>của</a:t>
            </a:r>
            <a:r>
              <a:rPr lang="en-US" dirty="0"/>
              <a:t> </a:t>
            </a:r>
            <a:r>
              <a:rPr lang="en-US" dirty="0" err="1"/>
              <a:t>Chính</a:t>
            </a:r>
            <a:r>
              <a:rPr lang="en-US" dirty="0"/>
              <a:t> </a:t>
            </a:r>
            <a:r>
              <a:rPr lang="en-US" dirty="0" err="1"/>
              <a:t>phủ</a:t>
            </a:r>
            <a:r>
              <a:rPr lang="en-US" dirty="0"/>
              <a:t> </a:t>
            </a:r>
            <a:r>
              <a:rPr lang="en-US" dirty="0" err="1"/>
              <a:t>về</a:t>
            </a:r>
            <a:r>
              <a:rPr lang="en-US" dirty="0"/>
              <a:t> </a:t>
            </a:r>
            <a:r>
              <a:rPr lang="en-US" dirty="0" err="1"/>
              <a:t>kiểm</a:t>
            </a:r>
            <a:r>
              <a:rPr lang="en-US" dirty="0"/>
              <a:t> </a:t>
            </a:r>
            <a:r>
              <a:rPr lang="en-US" dirty="0" err="1"/>
              <a:t>soát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Nghị</a:t>
            </a:r>
            <a:r>
              <a:rPr lang="en-US" dirty="0"/>
              <a:t> </a:t>
            </a:r>
            <a:r>
              <a:rPr lang="en-US" dirty="0" err="1"/>
              <a:t>định</a:t>
            </a:r>
            <a:r>
              <a:rPr lang="en-US" dirty="0"/>
              <a:t> </a:t>
            </a:r>
            <a:r>
              <a:rPr lang="en-US" dirty="0" err="1"/>
              <a:t>số</a:t>
            </a:r>
            <a:r>
              <a:rPr lang="en-US" dirty="0"/>
              <a:t> 48/2013/NĐ-CP </a:t>
            </a:r>
            <a:r>
              <a:rPr lang="en-US" dirty="0" err="1"/>
              <a:t>ngày</a:t>
            </a:r>
            <a:r>
              <a:rPr lang="en-US" dirty="0"/>
              <a:t> 14/5/2013 </a:t>
            </a:r>
            <a:r>
              <a:rPr lang="en-US" dirty="0" err="1"/>
              <a:t>của</a:t>
            </a:r>
            <a:r>
              <a:rPr lang="en-US" dirty="0"/>
              <a:t> </a:t>
            </a:r>
            <a:r>
              <a:rPr lang="en-US" dirty="0" err="1"/>
              <a:t>Chính</a:t>
            </a:r>
            <a:r>
              <a:rPr lang="en-US" dirty="0"/>
              <a:t> </a:t>
            </a:r>
            <a:r>
              <a:rPr lang="en-US" dirty="0" err="1"/>
              <a:t>phủ</a:t>
            </a:r>
            <a:r>
              <a:rPr lang="en-US" dirty="0"/>
              <a:t> </a:t>
            </a:r>
            <a:r>
              <a:rPr lang="en-US" dirty="0" err="1"/>
              <a:t>sửa</a:t>
            </a:r>
            <a:r>
              <a:rPr lang="en-US" dirty="0"/>
              <a:t> </a:t>
            </a:r>
            <a:r>
              <a:rPr lang="en-US" dirty="0" err="1"/>
              <a:t>đổi</a:t>
            </a:r>
            <a:r>
              <a:rPr lang="en-US" dirty="0"/>
              <a:t>, </a:t>
            </a:r>
            <a:r>
              <a:rPr lang="en-US" dirty="0" err="1"/>
              <a:t>bổ</a:t>
            </a:r>
            <a:r>
              <a:rPr lang="en-US" dirty="0"/>
              <a:t> sung </a:t>
            </a:r>
            <a:r>
              <a:rPr lang="en-US" dirty="0" err="1"/>
              <a:t>một</a:t>
            </a:r>
            <a:r>
              <a:rPr lang="en-US" dirty="0"/>
              <a:t> </a:t>
            </a:r>
            <a:r>
              <a:rPr lang="en-US" dirty="0" err="1"/>
              <a:t>số</a:t>
            </a:r>
            <a:r>
              <a:rPr lang="en-US" dirty="0"/>
              <a:t> </a:t>
            </a:r>
            <a:r>
              <a:rPr lang="en-US" dirty="0" err="1"/>
              <a:t>điều</a:t>
            </a:r>
            <a:r>
              <a:rPr lang="en-US" dirty="0"/>
              <a:t> </a:t>
            </a:r>
            <a:r>
              <a:rPr lang="en-US" dirty="0" err="1"/>
              <a:t>của</a:t>
            </a:r>
            <a:r>
              <a:rPr lang="en-US" dirty="0"/>
              <a:t> </a:t>
            </a:r>
            <a:r>
              <a:rPr lang="en-US" dirty="0" err="1"/>
              <a:t>các</a:t>
            </a:r>
            <a:r>
              <a:rPr lang="en-US" dirty="0"/>
              <a:t> </a:t>
            </a:r>
            <a:r>
              <a:rPr lang="en-US" dirty="0" err="1"/>
              <a:t>Nghị</a:t>
            </a:r>
            <a:r>
              <a:rPr lang="en-US" dirty="0"/>
              <a:t> </a:t>
            </a:r>
            <a:r>
              <a:rPr lang="en-US" dirty="0" err="1"/>
              <a:t>định</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kiểm</a:t>
            </a:r>
            <a:r>
              <a:rPr lang="en-US" dirty="0"/>
              <a:t> </a:t>
            </a:r>
            <a:r>
              <a:rPr lang="en-US" dirty="0" err="1"/>
              <a:t>soát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Nghị</a:t>
            </a:r>
            <a:r>
              <a:rPr lang="en-US" dirty="0"/>
              <a:t> </a:t>
            </a:r>
            <a:r>
              <a:rPr lang="en-US" dirty="0" err="1"/>
              <a:t>định</a:t>
            </a:r>
            <a:r>
              <a:rPr lang="en-US" dirty="0"/>
              <a:t> </a:t>
            </a:r>
            <a:r>
              <a:rPr lang="en-US" dirty="0" err="1"/>
              <a:t>số</a:t>
            </a:r>
            <a:r>
              <a:rPr lang="en-US" dirty="0"/>
              <a:t> 92/2017/NĐ-CP </a:t>
            </a:r>
            <a:r>
              <a:rPr lang="en-US" dirty="0" err="1"/>
              <a:t>ngày</a:t>
            </a:r>
            <a:r>
              <a:rPr lang="en-US" dirty="0"/>
              <a:t> 07/8/2017 </a:t>
            </a:r>
            <a:r>
              <a:rPr lang="en-US" dirty="0" err="1"/>
              <a:t>của</a:t>
            </a:r>
            <a:r>
              <a:rPr lang="en-US" dirty="0"/>
              <a:t> </a:t>
            </a:r>
            <a:r>
              <a:rPr lang="en-US" dirty="0" err="1"/>
              <a:t>Chính</a:t>
            </a:r>
            <a:r>
              <a:rPr lang="en-US" dirty="0"/>
              <a:t> </a:t>
            </a:r>
            <a:r>
              <a:rPr lang="en-US" dirty="0" err="1"/>
              <a:t>phủ</a:t>
            </a:r>
            <a:r>
              <a:rPr lang="en-US" dirty="0"/>
              <a:t> </a:t>
            </a:r>
            <a:r>
              <a:rPr lang="en-US" dirty="0" err="1"/>
              <a:t>sửa</a:t>
            </a:r>
            <a:r>
              <a:rPr lang="en-US" dirty="0"/>
              <a:t> </a:t>
            </a:r>
            <a:r>
              <a:rPr lang="en-US" dirty="0" err="1"/>
              <a:t>đổi</a:t>
            </a:r>
            <a:r>
              <a:rPr lang="en-US" dirty="0"/>
              <a:t>, </a:t>
            </a:r>
            <a:r>
              <a:rPr lang="en-US" dirty="0" err="1"/>
              <a:t>bổ</a:t>
            </a:r>
            <a:r>
              <a:rPr lang="en-US" dirty="0"/>
              <a:t> sung </a:t>
            </a:r>
            <a:r>
              <a:rPr lang="en-US" dirty="0" err="1"/>
              <a:t>một</a:t>
            </a:r>
            <a:r>
              <a:rPr lang="en-US" dirty="0"/>
              <a:t> </a:t>
            </a:r>
            <a:r>
              <a:rPr lang="en-US" dirty="0" err="1"/>
              <a:t>số</a:t>
            </a:r>
            <a:r>
              <a:rPr lang="en-US" dirty="0"/>
              <a:t> </a:t>
            </a:r>
            <a:r>
              <a:rPr lang="en-US" dirty="0" err="1"/>
              <a:t>điều</a:t>
            </a:r>
            <a:r>
              <a:rPr lang="en-US" dirty="0"/>
              <a:t> </a:t>
            </a:r>
            <a:r>
              <a:rPr lang="en-US" dirty="0" err="1"/>
              <a:t>của</a:t>
            </a:r>
            <a:r>
              <a:rPr lang="en-US" dirty="0"/>
              <a:t> </a:t>
            </a:r>
            <a:r>
              <a:rPr lang="en-US" dirty="0" err="1"/>
              <a:t>các</a:t>
            </a:r>
            <a:r>
              <a:rPr lang="en-US" dirty="0"/>
              <a:t> </a:t>
            </a:r>
            <a:r>
              <a:rPr lang="en-US" dirty="0" err="1"/>
              <a:t>Nghị</a:t>
            </a:r>
            <a:r>
              <a:rPr lang="en-US" dirty="0"/>
              <a:t> </a:t>
            </a:r>
            <a:r>
              <a:rPr lang="en-US" dirty="0" err="1"/>
              <a:t>định</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kiểm</a:t>
            </a:r>
            <a:r>
              <a:rPr lang="en-US" dirty="0"/>
              <a:t> </a:t>
            </a:r>
            <a:r>
              <a:rPr lang="en-US" dirty="0" err="1"/>
              <a:t>soát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Quyết</a:t>
            </a:r>
            <a:r>
              <a:rPr lang="en-US" dirty="0"/>
              <a:t> </a:t>
            </a:r>
            <a:r>
              <a:rPr lang="en-US" dirty="0" err="1"/>
              <a:t>định</a:t>
            </a:r>
            <a:r>
              <a:rPr lang="en-US" dirty="0"/>
              <a:t> </a:t>
            </a:r>
            <a:r>
              <a:rPr lang="en-US" dirty="0" err="1"/>
              <a:t>của</a:t>
            </a:r>
            <a:r>
              <a:rPr lang="en-US" dirty="0"/>
              <a:t> UBND </a:t>
            </a:r>
            <a:r>
              <a:rPr lang="en-US" dirty="0" err="1"/>
              <a:t>thành</a:t>
            </a:r>
            <a:r>
              <a:rPr lang="en-US" dirty="0"/>
              <a:t> </a:t>
            </a:r>
            <a:r>
              <a:rPr lang="en-US" dirty="0" err="1"/>
              <a:t>phố</a:t>
            </a:r>
            <a:r>
              <a:rPr lang="en-US" dirty="0"/>
              <a:t> </a:t>
            </a:r>
            <a:r>
              <a:rPr lang="en-US" dirty="0" err="1"/>
              <a:t>công</a:t>
            </a:r>
            <a:r>
              <a:rPr lang="en-US" dirty="0"/>
              <a:t> </a:t>
            </a:r>
            <a:r>
              <a:rPr lang="en-US" dirty="0" err="1"/>
              <a:t>bố</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thuộc</a:t>
            </a:r>
            <a:r>
              <a:rPr lang="en-US" dirty="0"/>
              <a:t> </a:t>
            </a:r>
            <a:r>
              <a:rPr lang="en-US" dirty="0" err="1"/>
              <a:t>thẩm</a:t>
            </a:r>
            <a:r>
              <a:rPr lang="en-US" dirty="0"/>
              <a:t> </a:t>
            </a:r>
            <a:r>
              <a:rPr lang="en-US" dirty="0" err="1"/>
              <a:t>quyền</a:t>
            </a:r>
            <a:r>
              <a:rPr lang="en-US" dirty="0"/>
              <a:t> </a:t>
            </a:r>
            <a:r>
              <a:rPr lang="en-US" dirty="0" err="1"/>
              <a:t>giải</a:t>
            </a:r>
            <a:r>
              <a:rPr lang="en-US" dirty="0"/>
              <a:t> </a:t>
            </a:r>
            <a:r>
              <a:rPr lang="en-US" dirty="0" err="1"/>
              <a:t>quyết</a:t>
            </a:r>
            <a:r>
              <a:rPr lang="en-US" dirty="0"/>
              <a:t> </a:t>
            </a:r>
            <a:r>
              <a:rPr lang="en-US" dirty="0" err="1"/>
              <a:t>của</a:t>
            </a:r>
            <a:r>
              <a:rPr lang="en-US" dirty="0"/>
              <a:t> </a:t>
            </a:r>
            <a:r>
              <a:rPr lang="en-US" dirty="0" err="1"/>
              <a:t>cơ</a:t>
            </a:r>
            <a:r>
              <a:rPr lang="en-US" dirty="0"/>
              <a:t> </a:t>
            </a:r>
            <a:r>
              <a:rPr lang="en-US" dirty="0" err="1"/>
              <a:t>quan</a:t>
            </a:r>
            <a:r>
              <a:rPr lang="en-US" dirty="0"/>
              <a:t> </a:t>
            </a:r>
            <a:r>
              <a:rPr lang="en-US" dirty="0" err="1"/>
              <a:t>hành</a:t>
            </a:r>
            <a:r>
              <a:rPr lang="en-US" dirty="0"/>
              <a:t> </a:t>
            </a:r>
            <a:r>
              <a:rPr lang="en-US" dirty="0" err="1"/>
              <a:t>chính</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thành</a:t>
            </a:r>
            <a:r>
              <a:rPr lang="en-US" dirty="0"/>
              <a:t> </a:t>
            </a:r>
            <a:r>
              <a:rPr lang="en-US" dirty="0" err="1"/>
              <a:t>phố</a:t>
            </a:r>
            <a:r>
              <a:rPr lang="en-US" dirty="0"/>
              <a:t> </a:t>
            </a:r>
            <a:r>
              <a:rPr lang="en-US" dirty="0" err="1"/>
              <a:t>và</a:t>
            </a:r>
            <a:r>
              <a:rPr lang="en-US" dirty="0"/>
              <a:t> </a:t>
            </a:r>
            <a:r>
              <a:rPr lang="en-US" dirty="0" err="1"/>
              <a:t>các</a:t>
            </a:r>
            <a:r>
              <a:rPr lang="en-US" dirty="0"/>
              <a:t> </a:t>
            </a:r>
            <a:r>
              <a:rPr lang="en-US" dirty="0" err="1"/>
              <a:t>văn</a:t>
            </a:r>
            <a:r>
              <a:rPr lang="en-US" dirty="0"/>
              <a:t> </a:t>
            </a:r>
            <a:r>
              <a:rPr lang="en-US" dirty="0" err="1"/>
              <a:t>bản</a:t>
            </a:r>
            <a:r>
              <a:rPr lang="en-US" dirty="0"/>
              <a:t> </a:t>
            </a:r>
            <a:r>
              <a:rPr lang="en-US" dirty="0" err="1"/>
              <a:t>có</a:t>
            </a:r>
            <a:r>
              <a:rPr lang="en-US" dirty="0"/>
              <a:t> </a:t>
            </a:r>
            <a:r>
              <a:rPr lang="en-US" dirty="0" err="1"/>
              <a:t>liên</a:t>
            </a:r>
            <a:r>
              <a:rPr lang="en-US" dirty="0"/>
              <a:t> </a:t>
            </a:r>
            <a:r>
              <a:rPr lang="en-US" dirty="0" err="1"/>
              <a:t>quan</a:t>
            </a:r>
            <a:r>
              <a:rPr lang="en-US" dirty="0"/>
              <a:t>.</a:t>
            </a:r>
          </a:p>
          <a:p>
            <a:endParaRPr lang="en-US" dirty="0"/>
          </a:p>
        </p:txBody>
      </p:sp>
    </p:spTree>
    <p:extLst>
      <p:ext uri="{BB962C8B-B14F-4D97-AF65-F5344CB8AC3E}">
        <p14:creationId xmlns:p14="http://schemas.microsoft.com/office/powerpoint/2010/main" val="9815380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x-none" b="1"/>
              <a:t>Trong chỉ tiêu 3 của Tiêu chí 2 có nội dung “giải quyết các thủ tục hành chính đúng trình tự, thủ tục, thời hạn quy định”. </a:t>
            </a:r>
            <a:r>
              <a:rPr lang="en-US" b="1" dirty="0" err="1"/>
              <a:t>Xin</a:t>
            </a:r>
            <a:r>
              <a:rPr lang="en-US" b="1" dirty="0"/>
              <a:t> </a:t>
            </a:r>
            <a:r>
              <a:rPr lang="en-US" b="1" dirty="0" err="1"/>
              <a:t>hỏi</a:t>
            </a:r>
            <a:r>
              <a:rPr lang="en-US" b="1" dirty="0"/>
              <a:t> </a:t>
            </a:r>
            <a:r>
              <a:rPr lang="en-US" b="1" dirty="0" err="1"/>
              <a:t>cần</a:t>
            </a:r>
            <a:r>
              <a:rPr lang="x-none" b="1"/>
              <a:t> căn cứ vào văn bản, quy định nào để xác định </a:t>
            </a:r>
            <a:r>
              <a:rPr lang="en-US" b="1" dirty="0" err="1"/>
              <a:t>các</a:t>
            </a:r>
            <a:r>
              <a:rPr lang="x-none" b="1"/>
              <a:t> thủ tục hành chính được giải quyết đúng trình tự, thủ tục, thời hạn để </a:t>
            </a:r>
            <a:r>
              <a:rPr lang="en-US" b="1" dirty="0" err="1"/>
              <a:t>việc</a:t>
            </a:r>
            <a:r>
              <a:rPr lang="en-US" b="1" dirty="0"/>
              <a:t> </a:t>
            </a:r>
            <a:r>
              <a:rPr lang="en-US" b="1" dirty="0" err="1"/>
              <a:t>chấm</a:t>
            </a:r>
            <a:r>
              <a:rPr lang="en-US" b="1" dirty="0"/>
              <a:t> </a:t>
            </a:r>
            <a:r>
              <a:rPr lang="en-US" b="1" dirty="0" err="1"/>
              <a:t>điểm</a:t>
            </a:r>
            <a:r>
              <a:rPr lang="en-US" b="1" dirty="0"/>
              <a:t> </a:t>
            </a:r>
            <a:r>
              <a:rPr lang="en-US" b="1" dirty="0" err="1"/>
              <a:t>đúng</a:t>
            </a:r>
            <a:r>
              <a:rPr lang="en-US" b="1" dirty="0"/>
              <a:t> </a:t>
            </a:r>
            <a:r>
              <a:rPr lang="en-US" b="1" dirty="0" err="1"/>
              <a:t>quy</a:t>
            </a:r>
            <a:r>
              <a:rPr lang="en-US" b="1" dirty="0"/>
              <a:t> </a:t>
            </a:r>
            <a:r>
              <a:rPr lang="en-US" b="1" dirty="0" err="1"/>
              <a:t>định</a:t>
            </a:r>
            <a:r>
              <a:rPr lang="en-US" b="1" dirty="0"/>
              <a:t> </a:t>
            </a:r>
            <a:r>
              <a:rPr lang="en-US" b="1" dirty="0" err="1"/>
              <a:t>của</a:t>
            </a:r>
            <a:r>
              <a:rPr lang="en-US" b="1" dirty="0"/>
              <a:t> </a:t>
            </a:r>
            <a:r>
              <a:rPr lang="en-US" b="1" dirty="0" err="1"/>
              <a:t>Quyết</a:t>
            </a:r>
            <a:r>
              <a:rPr lang="en-US" b="1" dirty="0"/>
              <a:t> </a:t>
            </a:r>
            <a:r>
              <a:rPr lang="en-US" b="1" dirty="0" err="1"/>
              <a:t>định</a:t>
            </a:r>
            <a:r>
              <a:rPr lang="en-US" b="1" dirty="0"/>
              <a:t> </a:t>
            </a:r>
            <a:r>
              <a:rPr lang="en-US" b="1" dirty="0" err="1"/>
              <a:t>số</a:t>
            </a:r>
            <a:r>
              <a:rPr lang="en-US" b="1" dirty="0"/>
              <a:t> 619/QĐ-</a:t>
            </a:r>
            <a:r>
              <a:rPr lang="en-US" b="1" dirty="0" err="1"/>
              <a:t>TTg</a:t>
            </a:r>
            <a:r>
              <a:rPr lang="x-none" b="1"/>
              <a:t>?</a:t>
            </a:r>
            <a:endParaRPr lang="en-US" dirty="0"/>
          </a:p>
          <a:p>
            <a:endParaRPr lang="en-US" dirty="0"/>
          </a:p>
        </p:txBody>
      </p:sp>
    </p:spTree>
    <p:extLst>
      <p:ext uri="{BB962C8B-B14F-4D97-AF65-F5344CB8AC3E}">
        <p14:creationId xmlns:p14="http://schemas.microsoft.com/office/powerpoint/2010/main" val="10793503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Giải</a:t>
            </a:r>
            <a:r>
              <a:rPr lang="en-US" dirty="0"/>
              <a:t> </a:t>
            </a:r>
            <a:r>
              <a:rPr lang="en-US" dirty="0" err="1"/>
              <a:t>quyết</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quy</a:t>
            </a:r>
            <a:r>
              <a:rPr lang="en-US" dirty="0"/>
              <a:t> </a:t>
            </a:r>
            <a:r>
              <a:rPr lang="en-US" dirty="0" err="1"/>
              <a:t>định</a:t>
            </a:r>
            <a:r>
              <a:rPr lang="en-US" dirty="0"/>
              <a:t> </a:t>
            </a:r>
            <a:r>
              <a:rPr lang="en-US" dirty="0" err="1"/>
              <a:t>là</a:t>
            </a:r>
            <a:r>
              <a:rPr lang="en-US" dirty="0"/>
              <a:t> 1 </a:t>
            </a:r>
            <a:r>
              <a:rPr lang="en-US" dirty="0" err="1"/>
              <a:t>trong</a:t>
            </a:r>
            <a:r>
              <a:rPr lang="en-US" dirty="0"/>
              <a:t> 5 </a:t>
            </a:r>
            <a:r>
              <a:rPr lang="en-US" dirty="0" err="1"/>
              <a:t>chỉ</a:t>
            </a:r>
            <a:r>
              <a:rPr lang="en-US" dirty="0"/>
              <a:t> </a:t>
            </a:r>
            <a:r>
              <a:rPr lang="en-US" dirty="0" err="1"/>
              <a:t>tiêu</a:t>
            </a:r>
            <a:r>
              <a:rPr lang="en-US" dirty="0"/>
              <a:t> </a:t>
            </a:r>
            <a:r>
              <a:rPr lang="en-US" dirty="0" err="1"/>
              <a:t>thuộc</a:t>
            </a:r>
            <a:r>
              <a:rPr lang="en-US" dirty="0"/>
              <a:t> </a:t>
            </a:r>
            <a:r>
              <a:rPr lang="en-US" dirty="0" err="1"/>
              <a:t>Tiêu</a:t>
            </a:r>
            <a:r>
              <a:rPr lang="en-US" dirty="0"/>
              <a:t> </a:t>
            </a:r>
            <a:r>
              <a:rPr lang="en-US" dirty="0" err="1"/>
              <a:t>chí</a:t>
            </a:r>
            <a:r>
              <a:rPr lang="en-US" dirty="0"/>
              <a:t> 2 </a:t>
            </a:r>
            <a:r>
              <a:rPr lang="en-US" dirty="0" err="1"/>
              <a:t>của</a:t>
            </a:r>
            <a:r>
              <a:rPr lang="en-US" dirty="0"/>
              <a:t> </a:t>
            </a:r>
            <a:r>
              <a:rPr lang="en-US" dirty="0" err="1"/>
              <a:t>Quyết</a:t>
            </a:r>
            <a:r>
              <a:rPr lang="en-US" dirty="0"/>
              <a:t> </a:t>
            </a:r>
            <a:r>
              <a:rPr lang="en-US" dirty="0" err="1"/>
              <a:t>định</a:t>
            </a:r>
            <a:r>
              <a:rPr lang="en-US" dirty="0"/>
              <a:t> </a:t>
            </a:r>
            <a:r>
              <a:rPr lang="en-US" dirty="0" err="1"/>
              <a:t>số</a:t>
            </a:r>
            <a:r>
              <a:rPr lang="en-US" dirty="0"/>
              <a:t> 619/QĐ-</a:t>
            </a:r>
            <a:r>
              <a:rPr lang="en-US" dirty="0" err="1"/>
              <a:t>TTg</a:t>
            </a:r>
            <a:r>
              <a:rPr lang="en-US" dirty="0"/>
              <a:t>. </a:t>
            </a:r>
            <a:r>
              <a:rPr lang="en-US" dirty="0" err="1"/>
              <a:t>Chỉ</a:t>
            </a:r>
            <a:r>
              <a:rPr lang="en-US" dirty="0"/>
              <a:t> </a:t>
            </a:r>
            <a:r>
              <a:rPr lang="en-US" dirty="0" err="1"/>
              <a:t>tiêu</a:t>
            </a:r>
            <a:r>
              <a:rPr lang="en-US" dirty="0"/>
              <a:t> </a:t>
            </a:r>
            <a:r>
              <a:rPr lang="en-US" dirty="0" err="1"/>
              <a:t>này</a:t>
            </a:r>
            <a:r>
              <a:rPr lang="en-US" dirty="0"/>
              <a:t> </a:t>
            </a:r>
            <a:r>
              <a:rPr lang="en-US" dirty="0" err="1"/>
              <a:t>nhằm</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trách</a:t>
            </a:r>
            <a:r>
              <a:rPr lang="en-US" dirty="0"/>
              <a:t> </a:t>
            </a:r>
            <a:r>
              <a:rPr lang="en-US" dirty="0" err="1"/>
              <a:t>nhiệm</a:t>
            </a:r>
            <a:r>
              <a:rPr lang="en-US" dirty="0"/>
              <a:t> </a:t>
            </a:r>
            <a:r>
              <a:rPr lang="en-US" dirty="0" err="1"/>
              <a:t>của</a:t>
            </a:r>
            <a:r>
              <a:rPr lang="en-US" dirty="0"/>
              <a:t> </a:t>
            </a:r>
            <a:r>
              <a:rPr lang="en-US" dirty="0" err="1"/>
              <a:t>chính</a:t>
            </a:r>
            <a:r>
              <a:rPr lang="en-US" dirty="0"/>
              <a:t> </a:t>
            </a:r>
            <a:r>
              <a:rPr lang="en-US" dirty="0" err="1"/>
              <a:t>quyền</a:t>
            </a:r>
            <a:r>
              <a:rPr lang="en-US" dirty="0"/>
              <a:t> </a:t>
            </a:r>
            <a:r>
              <a:rPr lang="en-US" dirty="0" err="1"/>
              <a:t>và</a:t>
            </a:r>
            <a:r>
              <a:rPr lang="en-US" dirty="0"/>
              <a:t> </a:t>
            </a:r>
            <a:r>
              <a:rPr lang="en-US" dirty="0" err="1"/>
              <a:t>công</a:t>
            </a:r>
            <a:r>
              <a:rPr lang="en-US" dirty="0"/>
              <a:t> </a:t>
            </a:r>
            <a:r>
              <a:rPr lang="en-US" dirty="0" err="1"/>
              <a:t>chức</a:t>
            </a:r>
            <a:r>
              <a:rPr lang="en-US" dirty="0"/>
              <a:t> </a:t>
            </a:r>
            <a:r>
              <a:rPr lang="en-US" dirty="0" err="1"/>
              <a:t>cấp</a:t>
            </a:r>
            <a:r>
              <a:rPr lang="en-US" dirty="0"/>
              <a:t> </a:t>
            </a:r>
            <a:r>
              <a:rPr lang="en-US" dirty="0" err="1"/>
              <a:t>xã</a:t>
            </a:r>
            <a:r>
              <a:rPr lang="en-US" dirty="0"/>
              <a:t> </a:t>
            </a:r>
            <a:r>
              <a:rPr lang="en-US" dirty="0" err="1"/>
              <a:t>trong</a:t>
            </a:r>
            <a:r>
              <a:rPr lang="en-US" dirty="0"/>
              <a:t> </a:t>
            </a:r>
            <a:r>
              <a:rPr lang="en-US" dirty="0" err="1"/>
              <a:t>thực</a:t>
            </a:r>
            <a:r>
              <a:rPr lang="en-US" dirty="0"/>
              <a:t> </a:t>
            </a:r>
            <a:r>
              <a:rPr lang="en-US" dirty="0" err="1"/>
              <a:t>thi</a:t>
            </a:r>
            <a:r>
              <a:rPr lang="en-US" dirty="0"/>
              <a:t> </a:t>
            </a:r>
            <a:r>
              <a:rPr lang="en-US" dirty="0" err="1"/>
              <a:t>các</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pháp</a:t>
            </a:r>
            <a:r>
              <a:rPr lang="en-US" dirty="0"/>
              <a:t> </a:t>
            </a:r>
            <a:r>
              <a:rPr lang="en-US" dirty="0" err="1"/>
              <a:t>luật</a:t>
            </a:r>
            <a:r>
              <a:rPr lang="en-US" dirty="0"/>
              <a:t> </a:t>
            </a:r>
            <a:r>
              <a:rPr lang="en-US" dirty="0" err="1"/>
              <a:t>về</a:t>
            </a:r>
            <a:r>
              <a:rPr lang="en-US" dirty="0"/>
              <a:t> </a:t>
            </a:r>
            <a:r>
              <a:rPr lang="en-US" dirty="0" err="1"/>
              <a:t>giải</a:t>
            </a:r>
            <a:r>
              <a:rPr lang="en-US" dirty="0"/>
              <a:t> </a:t>
            </a:r>
            <a:r>
              <a:rPr lang="en-US" dirty="0" err="1"/>
              <a:t>quyết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giúp</a:t>
            </a:r>
            <a:r>
              <a:rPr lang="en-US" dirty="0"/>
              <a:t> </a:t>
            </a:r>
            <a:r>
              <a:rPr lang="en-US" dirty="0" err="1"/>
              <a:t>cho</a:t>
            </a:r>
            <a:r>
              <a:rPr lang="en-US" dirty="0"/>
              <a:t> </a:t>
            </a:r>
            <a:r>
              <a:rPr lang="en-US" dirty="0" err="1"/>
              <a:t>chính</a:t>
            </a:r>
            <a:r>
              <a:rPr lang="en-US" dirty="0"/>
              <a:t> </a:t>
            </a:r>
            <a:r>
              <a:rPr lang="en-US" dirty="0" err="1"/>
              <a:t>quyền</a:t>
            </a:r>
            <a:r>
              <a:rPr lang="en-US" dirty="0"/>
              <a:t> </a:t>
            </a:r>
            <a:r>
              <a:rPr lang="en-US" dirty="0" err="1"/>
              <a:t>và</a:t>
            </a:r>
            <a:r>
              <a:rPr lang="en-US" dirty="0"/>
              <a:t> </a:t>
            </a:r>
            <a:r>
              <a:rPr lang="en-US" dirty="0" err="1"/>
              <a:t>công</a:t>
            </a:r>
            <a:r>
              <a:rPr lang="en-US" dirty="0"/>
              <a:t> </a:t>
            </a:r>
            <a:r>
              <a:rPr lang="en-US" dirty="0" err="1"/>
              <a:t>chức</a:t>
            </a:r>
            <a:r>
              <a:rPr lang="en-US" dirty="0"/>
              <a:t> </a:t>
            </a:r>
            <a:r>
              <a:rPr lang="en-US" dirty="0" err="1"/>
              <a:t>cấp</a:t>
            </a:r>
            <a:r>
              <a:rPr lang="en-US" dirty="0"/>
              <a:t> </a:t>
            </a:r>
            <a:r>
              <a:rPr lang="en-US" dirty="0" err="1"/>
              <a:t>xã</a:t>
            </a:r>
            <a:r>
              <a:rPr lang="en-US" dirty="0"/>
              <a:t> </a:t>
            </a:r>
            <a:r>
              <a:rPr lang="en-US" dirty="0" err="1"/>
              <a:t>đề</a:t>
            </a:r>
            <a:r>
              <a:rPr lang="en-US" dirty="0"/>
              <a:t> </a:t>
            </a:r>
            <a:r>
              <a:rPr lang="en-US" dirty="0" err="1"/>
              <a:t>ra</a:t>
            </a:r>
            <a:r>
              <a:rPr lang="en-US" dirty="0"/>
              <a:t> </a:t>
            </a:r>
            <a:r>
              <a:rPr lang="en-US" dirty="0" err="1"/>
              <a:t>được</a:t>
            </a:r>
            <a:r>
              <a:rPr lang="en-US" dirty="0"/>
              <a:t> </a:t>
            </a:r>
            <a:r>
              <a:rPr lang="en-US" dirty="0" err="1"/>
              <a:t>giải</a:t>
            </a:r>
            <a:r>
              <a:rPr lang="en-US" dirty="0"/>
              <a:t> </a:t>
            </a:r>
            <a:r>
              <a:rPr lang="en-US" dirty="0" err="1"/>
              <a:t>pháp</a:t>
            </a:r>
            <a:r>
              <a:rPr lang="en-US" dirty="0"/>
              <a:t> </a:t>
            </a:r>
            <a:r>
              <a:rPr lang="en-US" dirty="0" err="1"/>
              <a:t>phù</a:t>
            </a:r>
            <a:r>
              <a:rPr lang="en-US" dirty="0"/>
              <a:t> </a:t>
            </a:r>
            <a:r>
              <a:rPr lang="en-US" dirty="0" err="1"/>
              <a:t>hợp</a:t>
            </a:r>
            <a:r>
              <a:rPr lang="en-US" dirty="0"/>
              <a:t> </a:t>
            </a:r>
            <a:r>
              <a:rPr lang="en-US" dirty="0" err="1"/>
              <a:t>nhằm</a:t>
            </a:r>
            <a:r>
              <a:rPr lang="en-US" dirty="0"/>
              <a:t> </a:t>
            </a:r>
            <a:r>
              <a:rPr lang="en-US" dirty="0" err="1"/>
              <a:t>khắc</a:t>
            </a:r>
            <a:r>
              <a:rPr lang="en-US" dirty="0"/>
              <a:t> </a:t>
            </a:r>
            <a:r>
              <a:rPr lang="en-US" dirty="0" err="1"/>
              <a:t>phục</a:t>
            </a:r>
            <a:r>
              <a:rPr lang="en-US" dirty="0"/>
              <a:t> </a:t>
            </a:r>
            <a:r>
              <a:rPr lang="en-US" dirty="0" err="1"/>
              <a:t>hạn</a:t>
            </a:r>
            <a:r>
              <a:rPr lang="en-US" dirty="0"/>
              <a:t> </a:t>
            </a:r>
            <a:r>
              <a:rPr lang="en-US" dirty="0" err="1"/>
              <a:t>chế</a:t>
            </a:r>
            <a:r>
              <a:rPr lang="en-US" dirty="0"/>
              <a:t>, </a:t>
            </a:r>
            <a:r>
              <a:rPr lang="x-none"/>
              <a:t>tăng cường</a:t>
            </a:r>
            <a:r>
              <a:rPr lang="en-US" dirty="0"/>
              <a:t> </a:t>
            </a:r>
            <a:r>
              <a:rPr lang="en-US" dirty="0" err="1"/>
              <a:t>trách</a:t>
            </a:r>
            <a:r>
              <a:rPr lang="en-US" dirty="0"/>
              <a:t> </a:t>
            </a:r>
            <a:r>
              <a:rPr lang="en-US" dirty="0" err="1"/>
              <a:t>nhiệm</a:t>
            </a:r>
            <a:r>
              <a:rPr lang="en-US" dirty="0"/>
              <a:t> </a:t>
            </a:r>
            <a:r>
              <a:rPr lang="en-US" dirty="0" err="1"/>
              <a:t>và</a:t>
            </a:r>
            <a:r>
              <a:rPr lang="x-none"/>
              <a:t> nâng cao hiệu quả giải quyết các thủ tục hành chính thuộc thẩm quyền, </a:t>
            </a:r>
            <a:r>
              <a:rPr lang="en-US" dirty="0"/>
              <a:t>qua </a:t>
            </a:r>
            <a:r>
              <a:rPr lang="en-US" dirty="0" err="1"/>
              <a:t>đó</a:t>
            </a:r>
            <a:r>
              <a:rPr lang="en-US" dirty="0"/>
              <a:t> </a:t>
            </a:r>
            <a:r>
              <a:rPr lang="en-US" dirty="0" err="1"/>
              <a:t>góp</a:t>
            </a:r>
            <a:r>
              <a:rPr lang="en-US" dirty="0"/>
              <a:t> </a:t>
            </a:r>
            <a:r>
              <a:rPr lang="en-US" dirty="0" err="1"/>
              <a:t>phần</a:t>
            </a:r>
            <a:r>
              <a:rPr lang="en-US" dirty="0"/>
              <a:t> </a:t>
            </a:r>
            <a:r>
              <a:rPr lang="en-US" dirty="0" err="1"/>
              <a:t>bảo</a:t>
            </a:r>
            <a:r>
              <a:rPr lang="en-US" dirty="0"/>
              <a:t> </a:t>
            </a:r>
            <a:r>
              <a:rPr lang="en-US" dirty="0" err="1"/>
              <a:t>đảm</a:t>
            </a:r>
            <a:r>
              <a:rPr lang="en-US" dirty="0"/>
              <a:t>, </a:t>
            </a:r>
            <a:r>
              <a:rPr lang="x-none"/>
              <a:t>thực hiện các quyền của công dân trong </a:t>
            </a:r>
            <a:r>
              <a:rPr lang="en-US" dirty="0" err="1"/>
              <a:t>giải</a:t>
            </a:r>
            <a:r>
              <a:rPr lang="en-US" dirty="0"/>
              <a:t> </a:t>
            </a:r>
            <a:r>
              <a:rPr lang="en-US" dirty="0" err="1"/>
              <a:t>quyết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x-none"/>
              <a:t>. </a:t>
            </a:r>
            <a:endParaRPr lang="en-US" dirty="0"/>
          </a:p>
          <a:p>
            <a:r>
              <a:rPr lang="x-none"/>
              <a:t>Chỉ tiêu này có điểm số tối đa là 10 điểm</a:t>
            </a:r>
            <a:r>
              <a:rPr lang="en-US" dirty="0"/>
              <a:t>. </a:t>
            </a:r>
            <a:r>
              <a:rPr lang="en-US" dirty="0" err="1"/>
              <a:t>Để</a:t>
            </a:r>
            <a:r>
              <a:rPr lang="en-US" dirty="0"/>
              <a:t> </a:t>
            </a:r>
            <a:r>
              <a:rPr lang="en-US" dirty="0" err="1"/>
              <a:t>xác</a:t>
            </a:r>
            <a:r>
              <a:rPr lang="en-US" dirty="0"/>
              <a:t> </a:t>
            </a:r>
            <a:r>
              <a:rPr lang="en-US" dirty="0" err="1"/>
              <a:t>định</a:t>
            </a:r>
            <a:r>
              <a:rPr lang="en-US" dirty="0"/>
              <a:t> </a:t>
            </a:r>
            <a:r>
              <a:rPr lang="en-US" dirty="0" err="1"/>
              <a:t>một</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thuộc</a:t>
            </a:r>
            <a:r>
              <a:rPr lang="en-US" dirty="0"/>
              <a:t> </a:t>
            </a:r>
            <a:r>
              <a:rPr lang="en-US" dirty="0" err="1"/>
              <a:t>thẩm</a:t>
            </a:r>
            <a:r>
              <a:rPr lang="en-US" dirty="0"/>
              <a:t> </a:t>
            </a:r>
            <a:r>
              <a:rPr lang="en-US" dirty="0" err="1"/>
              <a:t>quyền</a:t>
            </a:r>
            <a:r>
              <a:rPr lang="en-US" dirty="0"/>
              <a:t> </a:t>
            </a:r>
            <a:r>
              <a:rPr lang="en-US" dirty="0" err="1"/>
              <a:t>cấp</a:t>
            </a:r>
            <a:r>
              <a:rPr lang="en-US" dirty="0"/>
              <a:t> </a:t>
            </a:r>
            <a:r>
              <a:rPr lang="en-US" dirty="0" err="1"/>
              <a:t>xã</a:t>
            </a:r>
            <a:r>
              <a:rPr lang="en-US" dirty="0"/>
              <a:t> </a:t>
            </a:r>
            <a:r>
              <a:rPr lang="en-US" dirty="0" err="1"/>
              <a:t>đã</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pháp</a:t>
            </a:r>
            <a:r>
              <a:rPr lang="en-US" dirty="0"/>
              <a:t> </a:t>
            </a:r>
            <a:r>
              <a:rPr lang="en-US" dirty="0" err="1"/>
              <a:t>luật</a:t>
            </a:r>
            <a:r>
              <a:rPr lang="en-US" dirty="0"/>
              <a:t>, </a:t>
            </a:r>
            <a:r>
              <a:rPr lang="en-US" dirty="0" err="1"/>
              <a:t>cần</a:t>
            </a:r>
            <a:r>
              <a:rPr lang="en-US" dirty="0"/>
              <a:t> </a:t>
            </a:r>
            <a:r>
              <a:rPr lang="en-US" dirty="0" err="1"/>
              <a:t>căn</a:t>
            </a:r>
            <a:r>
              <a:rPr lang="en-US" dirty="0"/>
              <a:t> </a:t>
            </a:r>
            <a:r>
              <a:rPr lang="en-US" dirty="0" err="1"/>
              <a:t>cứ</a:t>
            </a:r>
            <a:r>
              <a:rPr lang="en-US" dirty="0"/>
              <a:t> </a:t>
            </a:r>
            <a:r>
              <a:rPr lang="en-US" dirty="0" err="1"/>
              <a:t>vào</a:t>
            </a:r>
            <a:r>
              <a:rPr lang="en-US" dirty="0"/>
              <a:t> </a:t>
            </a:r>
            <a:r>
              <a:rPr lang="en-US" dirty="0" err="1"/>
              <a:t>các</a:t>
            </a:r>
            <a:r>
              <a:rPr lang="en-US" dirty="0"/>
              <a:t> </a:t>
            </a:r>
            <a:r>
              <a:rPr lang="en-US" dirty="0" err="1"/>
              <a:t>văn</a:t>
            </a:r>
            <a:r>
              <a:rPr lang="en-US" dirty="0"/>
              <a:t> </a:t>
            </a:r>
            <a:r>
              <a:rPr lang="en-US" dirty="0" err="1"/>
              <a:t>bản</a:t>
            </a:r>
            <a:r>
              <a:rPr lang="en-US" dirty="0"/>
              <a:t> QPPL (</a:t>
            </a:r>
            <a:r>
              <a:rPr lang="en-US" dirty="0" err="1"/>
              <a:t>bộ</a:t>
            </a:r>
            <a:r>
              <a:rPr lang="en-US" dirty="0"/>
              <a:t> </a:t>
            </a:r>
            <a:r>
              <a:rPr lang="en-US" dirty="0" err="1"/>
              <a:t>luật</a:t>
            </a:r>
            <a:r>
              <a:rPr lang="en-US" dirty="0"/>
              <a:t>, </a:t>
            </a:r>
            <a:r>
              <a:rPr lang="en-US" dirty="0" err="1"/>
              <a:t>luật</a:t>
            </a:r>
            <a:r>
              <a:rPr lang="en-US" dirty="0"/>
              <a:t>, </a:t>
            </a:r>
            <a:r>
              <a:rPr lang="en-US" dirty="0" err="1"/>
              <a:t>nghị</a:t>
            </a:r>
            <a:r>
              <a:rPr lang="en-US" dirty="0"/>
              <a:t> </a:t>
            </a:r>
            <a:r>
              <a:rPr lang="en-US" dirty="0" err="1"/>
              <a:t>định</a:t>
            </a:r>
            <a:r>
              <a:rPr lang="en-US" dirty="0"/>
              <a:t>, </a:t>
            </a:r>
            <a:r>
              <a:rPr lang="en-US" dirty="0" err="1"/>
              <a:t>quyết</a:t>
            </a:r>
            <a:r>
              <a:rPr lang="en-US" dirty="0"/>
              <a:t> </a:t>
            </a:r>
            <a:r>
              <a:rPr lang="en-US" dirty="0" err="1"/>
              <a:t>định</a:t>
            </a:r>
            <a:r>
              <a:rPr lang="en-US" dirty="0"/>
              <a:t>, </a:t>
            </a:r>
            <a:r>
              <a:rPr lang="en-US" dirty="0" err="1"/>
              <a:t>thông</a:t>
            </a:r>
            <a:r>
              <a:rPr lang="en-US" dirty="0"/>
              <a:t> </a:t>
            </a:r>
            <a:r>
              <a:rPr lang="en-US" dirty="0" err="1"/>
              <a:t>tư</a:t>
            </a:r>
            <a:r>
              <a:rPr lang="en-US" dirty="0"/>
              <a:t>...) </a:t>
            </a:r>
            <a:r>
              <a:rPr lang="en-US" dirty="0" err="1"/>
              <a:t>hướng</a:t>
            </a:r>
            <a:r>
              <a:rPr lang="en-US" dirty="0"/>
              <a:t> </a:t>
            </a:r>
            <a:r>
              <a:rPr lang="en-US" dirty="0" err="1"/>
              <a:t>dẫn</a:t>
            </a:r>
            <a:r>
              <a:rPr lang="en-US" dirty="0"/>
              <a:t> </a:t>
            </a:r>
            <a:r>
              <a:rPr lang="en-US" dirty="0" err="1"/>
              <a:t>thực</a:t>
            </a:r>
            <a:r>
              <a:rPr lang="en-US" dirty="0"/>
              <a:t> </a:t>
            </a:r>
            <a:r>
              <a:rPr lang="en-US" dirty="0" err="1"/>
              <a:t>hiện</a:t>
            </a:r>
            <a:r>
              <a:rPr lang="en-US" dirty="0"/>
              <a:t> </a:t>
            </a:r>
            <a:r>
              <a:rPr lang="en-US" dirty="0" err="1"/>
              <a:t>hoặc</a:t>
            </a:r>
            <a:r>
              <a:rPr lang="en-US" dirty="0"/>
              <a:t> </a:t>
            </a:r>
            <a:r>
              <a:rPr lang="en-US" dirty="0" err="1"/>
              <a:t>có</a:t>
            </a:r>
            <a:r>
              <a:rPr lang="en-US" dirty="0"/>
              <a:t> </a:t>
            </a:r>
            <a:r>
              <a:rPr lang="en-US" dirty="0" err="1"/>
              <a:t>quy</a:t>
            </a:r>
            <a:r>
              <a:rPr lang="en-US" dirty="0"/>
              <a:t> </a:t>
            </a:r>
            <a:r>
              <a:rPr lang="en-US" dirty="0" err="1"/>
              <a:t>định</a:t>
            </a:r>
            <a:r>
              <a:rPr lang="en-US" dirty="0"/>
              <a:t> </a:t>
            </a:r>
            <a:r>
              <a:rPr lang="en-US" dirty="0" err="1"/>
              <a:t>về</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đó</a:t>
            </a:r>
            <a:r>
              <a:rPr lang="en-US" dirty="0"/>
              <a:t>. </a:t>
            </a:r>
            <a:r>
              <a:rPr lang="en-US" dirty="0" err="1"/>
              <a:t>Đây</a:t>
            </a:r>
            <a:r>
              <a:rPr lang="en-US" dirty="0"/>
              <a:t> </a:t>
            </a:r>
            <a:r>
              <a:rPr lang="en-US" dirty="0" err="1"/>
              <a:t>là</a:t>
            </a:r>
            <a:r>
              <a:rPr lang="en-US" dirty="0"/>
              <a:t> </a:t>
            </a:r>
            <a:r>
              <a:rPr lang="en-US" dirty="0" err="1"/>
              <a:t>cơ</a:t>
            </a:r>
            <a:r>
              <a:rPr lang="en-US" dirty="0"/>
              <a:t> </a:t>
            </a:r>
            <a:r>
              <a:rPr lang="en-US" dirty="0" err="1"/>
              <a:t>sở</a:t>
            </a:r>
            <a:r>
              <a:rPr lang="en-US" dirty="0"/>
              <a:t> </a:t>
            </a:r>
            <a:r>
              <a:rPr lang="en-US" dirty="0" err="1"/>
              <a:t>quan</a:t>
            </a:r>
            <a:r>
              <a:rPr lang="en-US" dirty="0"/>
              <a:t> </a:t>
            </a:r>
            <a:r>
              <a:rPr lang="en-US" dirty="0" err="1"/>
              <a:t>trọng</a:t>
            </a:r>
            <a:r>
              <a:rPr lang="en-US" dirty="0"/>
              <a:t> </a:t>
            </a:r>
            <a:r>
              <a:rPr lang="en-US" dirty="0" err="1"/>
              <a:t>để</a:t>
            </a:r>
            <a:r>
              <a:rPr lang="en-US" dirty="0"/>
              <a:t> </a:t>
            </a:r>
            <a:r>
              <a:rPr lang="en-US" dirty="0" err="1"/>
              <a:t>nhận</a:t>
            </a:r>
            <a:r>
              <a:rPr lang="en-US" dirty="0"/>
              <a:t> </a:t>
            </a:r>
            <a:r>
              <a:rPr lang="en-US" dirty="0" err="1"/>
              <a:t>định</a:t>
            </a:r>
            <a:r>
              <a:rPr lang="en-US" dirty="0"/>
              <a:t>, </a:t>
            </a:r>
            <a:r>
              <a:rPr lang="en-US" dirty="0" err="1"/>
              <a:t>đánh</a:t>
            </a:r>
            <a:r>
              <a:rPr lang="en-US" dirty="0"/>
              <a:t> </a:t>
            </a:r>
            <a:r>
              <a:rPr lang="en-US" dirty="0" err="1"/>
              <a:t>giá</a:t>
            </a:r>
            <a:r>
              <a:rPr lang="en-US" dirty="0"/>
              <a:t> </a:t>
            </a:r>
            <a:r>
              <a:rPr lang="en-US" dirty="0" err="1"/>
              <a:t>mức</a:t>
            </a:r>
            <a:r>
              <a:rPr lang="en-US" dirty="0"/>
              <a:t> </a:t>
            </a:r>
            <a:r>
              <a:rPr lang="en-US" dirty="0" err="1"/>
              <a:t>độ</a:t>
            </a:r>
            <a:r>
              <a:rPr lang="en-US" dirty="0"/>
              <a:t> </a:t>
            </a:r>
            <a:r>
              <a:rPr lang="en-US" dirty="0" err="1"/>
              <a:t>và</a:t>
            </a:r>
            <a:r>
              <a:rPr lang="en-US" dirty="0"/>
              <a:t> </a:t>
            </a:r>
            <a:r>
              <a:rPr lang="en-US" dirty="0" err="1"/>
              <a:t>kết</a:t>
            </a:r>
            <a:r>
              <a:rPr lang="en-US" dirty="0"/>
              <a:t> </a:t>
            </a:r>
            <a:r>
              <a:rPr lang="en-US" dirty="0" err="1"/>
              <a:t>quả</a:t>
            </a:r>
            <a:r>
              <a:rPr lang="en-US" dirty="0"/>
              <a:t> </a:t>
            </a:r>
            <a:r>
              <a:rPr lang="en-US" dirty="0" err="1"/>
              <a:t>giải</a:t>
            </a:r>
            <a:r>
              <a:rPr lang="en-US" dirty="0"/>
              <a:t> </a:t>
            </a:r>
            <a:r>
              <a:rPr lang="en-US" dirty="0" err="1"/>
              <a:t>quyết</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a:t>
            </a:r>
          </a:p>
          <a:p>
            <a:endParaRPr lang="en-US" dirty="0"/>
          </a:p>
        </p:txBody>
      </p:sp>
    </p:spTree>
    <p:extLst>
      <p:ext uri="{BB962C8B-B14F-4D97-AF65-F5344CB8AC3E}">
        <p14:creationId xmlns:p14="http://schemas.microsoft.com/office/powerpoint/2010/main" val="10978863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Ví</a:t>
            </a:r>
            <a:r>
              <a:rPr lang="en-US" dirty="0"/>
              <a:t> </a:t>
            </a:r>
            <a:r>
              <a:rPr lang="en-US" dirty="0" err="1"/>
              <a:t>dụ</a:t>
            </a:r>
            <a:r>
              <a:rPr lang="en-US" dirty="0"/>
              <a:t>: </a:t>
            </a:r>
            <a:r>
              <a:rPr lang="en-US" dirty="0" err="1"/>
              <a:t>Khi</a:t>
            </a:r>
            <a:r>
              <a:rPr lang="en-US" dirty="0"/>
              <a:t> </a:t>
            </a:r>
            <a:r>
              <a:rPr lang="en-US" dirty="0" err="1"/>
              <a:t>đánh</a:t>
            </a:r>
            <a:r>
              <a:rPr lang="en-US" dirty="0"/>
              <a:t> </a:t>
            </a:r>
            <a:r>
              <a:rPr lang="en-US" dirty="0" err="1"/>
              <a:t>giá</a:t>
            </a:r>
            <a:r>
              <a:rPr lang="en-US" dirty="0"/>
              <a:t>, </a:t>
            </a:r>
            <a:r>
              <a:rPr lang="en-US" dirty="0" err="1"/>
              <a:t>chấm</a:t>
            </a:r>
            <a:r>
              <a:rPr lang="en-US" dirty="0"/>
              <a:t> </a:t>
            </a:r>
            <a:r>
              <a:rPr lang="en-US" dirty="0" err="1"/>
              <a:t>điểm</a:t>
            </a:r>
            <a:r>
              <a:rPr lang="en-US" dirty="0"/>
              <a:t> </a:t>
            </a:r>
            <a:r>
              <a:rPr lang="en-US" dirty="0" err="1"/>
              <a:t>kết</a:t>
            </a:r>
            <a:r>
              <a:rPr lang="en-US" dirty="0"/>
              <a:t> </a:t>
            </a:r>
            <a:r>
              <a:rPr lang="en-US" dirty="0" err="1"/>
              <a:t>quả</a:t>
            </a:r>
            <a:r>
              <a:rPr lang="en-US" dirty="0"/>
              <a:t> </a:t>
            </a:r>
            <a:r>
              <a:rPr lang="en-US" dirty="0" err="1"/>
              <a:t>giải</a:t>
            </a:r>
            <a:r>
              <a:rPr lang="en-US" dirty="0"/>
              <a:t> </a:t>
            </a:r>
            <a:r>
              <a:rPr lang="en-US" dirty="0" err="1"/>
              <a:t>quyết</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về</a:t>
            </a:r>
            <a:r>
              <a:rPr lang="en-US" dirty="0"/>
              <a:t> </a:t>
            </a:r>
            <a:r>
              <a:rPr lang="en-US" dirty="0" err="1"/>
              <a:t>đăng</a:t>
            </a:r>
            <a:r>
              <a:rPr lang="en-US" dirty="0"/>
              <a:t> </a:t>
            </a:r>
            <a:r>
              <a:rPr lang="en-US" dirty="0" err="1"/>
              <a:t>ký</a:t>
            </a:r>
            <a:r>
              <a:rPr lang="en-US" dirty="0"/>
              <a:t> </a:t>
            </a:r>
            <a:r>
              <a:rPr lang="en-US" dirty="0" err="1"/>
              <a:t>khai</a:t>
            </a:r>
            <a:r>
              <a:rPr lang="en-US" dirty="0"/>
              <a:t> </a:t>
            </a:r>
            <a:r>
              <a:rPr lang="en-US" dirty="0" err="1"/>
              <a:t>sinh</a:t>
            </a:r>
            <a:r>
              <a:rPr lang="en-US" dirty="0"/>
              <a:t>. </a:t>
            </a:r>
            <a:r>
              <a:rPr lang="en-US" dirty="0" err="1"/>
              <a:t>Cần</a:t>
            </a:r>
            <a:r>
              <a:rPr lang="en-US" dirty="0"/>
              <a:t> </a:t>
            </a:r>
            <a:r>
              <a:rPr lang="en-US" dirty="0" err="1"/>
              <a:t>phải</a:t>
            </a:r>
            <a:r>
              <a:rPr lang="en-US" dirty="0"/>
              <a:t> </a:t>
            </a:r>
            <a:r>
              <a:rPr lang="en-US" dirty="0" err="1"/>
              <a:t>căn</a:t>
            </a:r>
            <a:r>
              <a:rPr lang="en-US" dirty="0"/>
              <a:t> </a:t>
            </a:r>
            <a:r>
              <a:rPr lang="en-US" dirty="0" err="1"/>
              <a:t>cứ</a:t>
            </a:r>
            <a:r>
              <a:rPr lang="en-US" dirty="0"/>
              <a:t> </a:t>
            </a:r>
            <a:r>
              <a:rPr lang="en-US" dirty="0" err="1"/>
              <a:t>Bộ</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thủ</a:t>
            </a:r>
            <a:r>
              <a:rPr lang="en-US" dirty="0"/>
              <a:t> </a:t>
            </a:r>
            <a:r>
              <a:rPr lang="en-US" dirty="0" err="1"/>
              <a:t>tục</a:t>
            </a:r>
            <a:r>
              <a:rPr lang="en-US" dirty="0"/>
              <a:t> </a:t>
            </a:r>
            <a:r>
              <a:rPr lang="en-US" dirty="0" err="1"/>
              <a:t>đăng</a:t>
            </a:r>
            <a:r>
              <a:rPr lang="en-US" dirty="0"/>
              <a:t> </a:t>
            </a:r>
            <a:r>
              <a:rPr lang="en-US" dirty="0" err="1"/>
              <a:t>ký</a:t>
            </a:r>
            <a:r>
              <a:rPr lang="en-US" dirty="0"/>
              <a:t> </a:t>
            </a:r>
            <a:r>
              <a:rPr lang="en-US" dirty="0" err="1"/>
              <a:t>khai</a:t>
            </a:r>
            <a:r>
              <a:rPr lang="en-US" dirty="0"/>
              <a:t> </a:t>
            </a:r>
            <a:r>
              <a:rPr lang="en-US" dirty="0" err="1"/>
              <a:t>sinh</a:t>
            </a:r>
            <a:r>
              <a:rPr lang="en-US" dirty="0"/>
              <a:t> </a:t>
            </a:r>
            <a:r>
              <a:rPr lang="en-US" dirty="0" err="1"/>
              <a:t>đã</a:t>
            </a:r>
            <a:r>
              <a:rPr lang="en-US" dirty="0"/>
              <a:t> </a:t>
            </a:r>
            <a:r>
              <a:rPr lang="en-US" dirty="0" err="1"/>
              <a:t>được</a:t>
            </a:r>
            <a:r>
              <a:rPr lang="en-US" dirty="0"/>
              <a:t> </a:t>
            </a:r>
            <a:r>
              <a:rPr lang="en-US" dirty="0" err="1"/>
              <a:t>công</a:t>
            </a:r>
            <a:r>
              <a:rPr lang="en-US" dirty="0"/>
              <a:t> </a:t>
            </a:r>
            <a:r>
              <a:rPr lang="en-US" dirty="0" err="1"/>
              <a:t>bố</a:t>
            </a:r>
            <a:r>
              <a:rPr lang="en-US" dirty="0"/>
              <a:t>), </a:t>
            </a:r>
            <a:r>
              <a:rPr lang="en-US" dirty="0" err="1"/>
              <a:t>Luật</a:t>
            </a:r>
            <a:r>
              <a:rPr lang="en-US" dirty="0"/>
              <a:t> </a:t>
            </a:r>
            <a:r>
              <a:rPr lang="en-US" dirty="0" err="1"/>
              <a:t>Hộ</a:t>
            </a:r>
            <a:r>
              <a:rPr lang="en-US" dirty="0"/>
              <a:t> </a:t>
            </a:r>
            <a:r>
              <a:rPr lang="en-US" dirty="0" err="1"/>
              <a:t>tịch</a:t>
            </a:r>
            <a:r>
              <a:rPr lang="en-US" dirty="0"/>
              <a:t> </a:t>
            </a:r>
            <a:r>
              <a:rPr lang="en-US" dirty="0" err="1"/>
              <a:t>năm</a:t>
            </a:r>
            <a:r>
              <a:rPr lang="en-US" dirty="0"/>
              <a:t> 2014, </a:t>
            </a:r>
            <a:r>
              <a:rPr lang="en-US" dirty="0" err="1"/>
              <a:t>Nghị</a:t>
            </a:r>
            <a:r>
              <a:rPr lang="en-US" dirty="0"/>
              <a:t> </a:t>
            </a:r>
            <a:r>
              <a:rPr lang="en-US" dirty="0" err="1"/>
              <a:t>định</a:t>
            </a:r>
            <a:r>
              <a:rPr lang="en-US" dirty="0"/>
              <a:t> </a:t>
            </a:r>
            <a:r>
              <a:rPr lang="en-US" dirty="0" err="1"/>
              <a:t>số</a:t>
            </a:r>
            <a:r>
              <a:rPr lang="en-US" dirty="0"/>
              <a:t> 123/2015/NĐ-CP </a:t>
            </a:r>
            <a:r>
              <a:rPr lang="en-US" dirty="0" err="1"/>
              <a:t>ngày</a:t>
            </a:r>
            <a:r>
              <a:rPr lang="en-US" dirty="0"/>
              <a:t> 15/11/2015 </a:t>
            </a:r>
            <a:r>
              <a:rPr lang="en-US" dirty="0" err="1"/>
              <a:t>của</a:t>
            </a:r>
            <a:r>
              <a:rPr lang="en-US" dirty="0"/>
              <a:t> </a:t>
            </a:r>
            <a:r>
              <a:rPr lang="en-US" dirty="0" err="1"/>
              <a:t>Chính</a:t>
            </a:r>
            <a:r>
              <a:rPr lang="en-US" dirty="0"/>
              <a:t> </a:t>
            </a:r>
            <a:r>
              <a:rPr lang="en-US" dirty="0" err="1"/>
              <a:t>phủ</a:t>
            </a:r>
            <a:r>
              <a:rPr lang="en-US" dirty="0"/>
              <a:t>, </a:t>
            </a:r>
            <a:r>
              <a:rPr lang="en-US" dirty="0" err="1"/>
              <a:t>Thông</a:t>
            </a:r>
            <a:r>
              <a:rPr lang="en-US" dirty="0"/>
              <a:t> </a:t>
            </a:r>
            <a:r>
              <a:rPr lang="en-US" dirty="0" err="1"/>
              <a:t>tư</a:t>
            </a:r>
            <a:r>
              <a:rPr lang="en-US" dirty="0"/>
              <a:t> 04/2020/TT-BTP </a:t>
            </a:r>
            <a:r>
              <a:rPr lang="en-US" dirty="0" err="1"/>
              <a:t>quy</a:t>
            </a:r>
            <a:r>
              <a:rPr lang="en-US" dirty="0"/>
              <a:t> </a:t>
            </a:r>
            <a:r>
              <a:rPr lang="en-US" dirty="0" err="1"/>
              <a:t>định</a:t>
            </a:r>
            <a:r>
              <a:rPr lang="en-US" dirty="0"/>
              <a:t> chi </a:t>
            </a:r>
            <a:r>
              <a:rPr lang="en-US" dirty="0" err="1"/>
              <a:t>tiết</a:t>
            </a:r>
            <a:r>
              <a:rPr lang="en-US" dirty="0"/>
              <a:t> </a:t>
            </a:r>
            <a:r>
              <a:rPr lang="en-US" dirty="0" err="1"/>
              <a:t>thi</a:t>
            </a:r>
            <a:r>
              <a:rPr lang="en-US" dirty="0"/>
              <a:t> </a:t>
            </a:r>
            <a:r>
              <a:rPr lang="en-US" dirty="0" err="1"/>
              <a:t>hành</a:t>
            </a:r>
            <a:r>
              <a:rPr lang="en-US" dirty="0"/>
              <a:t> </a:t>
            </a:r>
            <a:r>
              <a:rPr lang="en-US" dirty="0" err="1"/>
              <a:t>một</a:t>
            </a:r>
            <a:r>
              <a:rPr lang="en-US" dirty="0"/>
              <a:t> </a:t>
            </a:r>
            <a:r>
              <a:rPr lang="en-US" dirty="0" err="1"/>
              <a:t>số</a:t>
            </a:r>
            <a:r>
              <a:rPr lang="en-US" dirty="0"/>
              <a:t> </a:t>
            </a:r>
            <a:r>
              <a:rPr lang="en-US" dirty="0" err="1"/>
              <a:t>điều</a:t>
            </a:r>
            <a:r>
              <a:rPr lang="en-US" dirty="0"/>
              <a:t> </a:t>
            </a:r>
            <a:r>
              <a:rPr lang="en-US" dirty="0" err="1"/>
              <a:t>của</a:t>
            </a:r>
            <a:r>
              <a:rPr lang="en-US" dirty="0"/>
              <a:t> </a:t>
            </a:r>
            <a:r>
              <a:rPr lang="en-US" dirty="0" err="1"/>
              <a:t>Luật</a:t>
            </a:r>
            <a:r>
              <a:rPr lang="en-US" dirty="0"/>
              <a:t> </a:t>
            </a:r>
            <a:r>
              <a:rPr lang="en-US" dirty="0" err="1"/>
              <a:t>Hộ</a:t>
            </a:r>
            <a:r>
              <a:rPr lang="en-US" dirty="0"/>
              <a:t> </a:t>
            </a:r>
            <a:r>
              <a:rPr lang="en-US" dirty="0" err="1"/>
              <a:t>tịch</a:t>
            </a:r>
            <a:r>
              <a:rPr lang="en-US" dirty="0"/>
              <a:t> </a:t>
            </a:r>
            <a:r>
              <a:rPr lang="en-US" dirty="0" err="1"/>
              <a:t>và</a:t>
            </a:r>
            <a:r>
              <a:rPr lang="en-US" dirty="0"/>
              <a:t> </a:t>
            </a:r>
            <a:r>
              <a:rPr lang="en-US" dirty="0" err="1"/>
              <a:t>Nghị</a:t>
            </a:r>
            <a:r>
              <a:rPr lang="en-US" dirty="0"/>
              <a:t> </a:t>
            </a:r>
            <a:r>
              <a:rPr lang="en-US" dirty="0" err="1"/>
              <a:t>định</a:t>
            </a:r>
            <a:r>
              <a:rPr lang="en-US" dirty="0"/>
              <a:t> </a:t>
            </a:r>
            <a:r>
              <a:rPr lang="en-US" dirty="0" err="1"/>
              <a:t>số</a:t>
            </a:r>
            <a:r>
              <a:rPr lang="en-US" dirty="0"/>
              <a:t> 123/2015/NĐ-CP </a:t>
            </a:r>
            <a:r>
              <a:rPr lang="en-US" dirty="0" err="1"/>
              <a:t>ngày</a:t>
            </a:r>
            <a:r>
              <a:rPr lang="en-US" dirty="0"/>
              <a:t> 15 </a:t>
            </a:r>
            <a:r>
              <a:rPr lang="en-US" dirty="0" err="1"/>
              <a:t>tháng</a:t>
            </a:r>
            <a:r>
              <a:rPr lang="en-US" dirty="0"/>
              <a:t> 11 </a:t>
            </a:r>
            <a:r>
              <a:rPr lang="en-US" dirty="0" err="1"/>
              <a:t>năm</a:t>
            </a:r>
            <a:r>
              <a:rPr lang="en-US" dirty="0"/>
              <a:t> 2015 </a:t>
            </a:r>
            <a:r>
              <a:rPr lang="en-US" dirty="0" err="1"/>
              <a:t>của</a:t>
            </a:r>
            <a:r>
              <a:rPr lang="en-US" dirty="0"/>
              <a:t> </a:t>
            </a:r>
            <a:r>
              <a:rPr lang="en-US" dirty="0" err="1"/>
              <a:t>Chính</a:t>
            </a:r>
            <a:r>
              <a:rPr lang="en-US" dirty="0"/>
              <a:t> </a:t>
            </a:r>
            <a:r>
              <a:rPr lang="en-US" dirty="0" err="1"/>
              <a:t>phủ</a:t>
            </a:r>
            <a:r>
              <a:rPr lang="en-US" dirty="0"/>
              <a:t> </a:t>
            </a:r>
            <a:r>
              <a:rPr lang="en-US" dirty="0" err="1"/>
              <a:t>quy</a:t>
            </a:r>
            <a:r>
              <a:rPr lang="en-US" dirty="0"/>
              <a:t> </a:t>
            </a:r>
            <a:r>
              <a:rPr lang="en-US" dirty="0" err="1"/>
              <a:t>định</a:t>
            </a:r>
            <a:r>
              <a:rPr lang="en-US" dirty="0"/>
              <a:t> chi </a:t>
            </a:r>
            <a:r>
              <a:rPr lang="en-US" dirty="0" err="1"/>
              <a:t>tiết</a:t>
            </a:r>
            <a:r>
              <a:rPr lang="en-US" dirty="0"/>
              <a:t> </a:t>
            </a:r>
            <a:r>
              <a:rPr lang="en-US" dirty="0" err="1"/>
              <a:t>một</a:t>
            </a:r>
            <a:r>
              <a:rPr lang="en-US" dirty="0"/>
              <a:t> </a:t>
            </a:r>
            <a:r>
              <a:rPr lang="en-US" dirty="0" err="1"/>
              <a:t>số</a:t>
            </a:r>
            <a:r>
              <a:rPr lang="en-US" dirty="0"/>
              <a:t> </a:t>
            </a:r>
            <a:r>
              <a:rPr lang="en-US" dirty="0" err="1"/>
              <a:t>điều</a:t>
            </a:r>
            <a:r>
              <a:rPr lang="en-US" dirty="0"/>
              <a:t> </a:t>
            </a:r>
            <a:r>
              <a:rPr lang="en-US" dirty="0" err="1"/>
              <a:t>và</a:t>
            </a:r>
            <a:r>
              <a:rPr lang="en-US" dirty="0"/>
              <a:t> </a:t>
            </a:r>
            <a:r>
              <a:rPr lang="en-US" dirty="0" err="1"/>
              <a:t>biện</a:t>
            </a:r>
            <a:r>
              <a:rPr lang="en-US" dirty="0"/>
              <a:t> </a:t>
            </a:r>
            <a:r>
              <a:rPr lang="en-US" dirty="0" err="1"/>
              <a:t>pháp</a:t>
            </a:r>
            <a:r>
              <a:rPr lang="en-US" dirty="0"/>
              <a:t> </a:t>
            </a:r>
            <a:r>
              <a:rPr lang="en-US" dirty="0" err="1"/>
              <a:t>thi</a:t>
            </a:r>
            <a:r>
              <a:rPr lang="en-US" dirty="0"/>
              <a:t> </a:t>
            </a:r>
            <a:r>
              <a:rPr lang="en-US" dirty="0" err="1"/>
              <a:t>hành</a:t>
            </a:r>
            <a:r>
              <a:rPr lang="en-US" dirty="0"/>
              <a:t> </a:t>
            </a:r>
            <a:r>
              <a:rPr lang="en-US" dirty="0" err="1"/>
              <a:t>Luật</a:t>
            </a:r>
            <a:r>
              <a:rPr lang="en-US" dirty="0"/>
              <a:t> </a:t>
            </a:r>
            <a:r>
              <a:rPr lang="en-US" dirty="0" err="1"/>
              <a:t>Hộ</a:t>
            </a:r>
            <a:r>
              <a:rPr lang="en-US" dirty="0"/>
              <a:t> </a:t>
            </a:r>
            <a:r>
              <a:rPr lang="en-US" dirty="0" err="1"/>
              <a:t>tịch</a:t>
            </a:r>
            <a:r>
              <a:rPr lang="en-US" dirty="0"/>
              <a:t> </a:t>
            </a:r>
            <a:r>
              <a:rPr lang="en-US" dirty="0" err="1"/>
              <a:t>và</a:t>
            </a:r>
            <a:r>
              <a:rPr lang="en-US" dirty="0"/>
              <a:t> </a:t>
            </a:r>
            <a:r>
              <a:rPr lang="en-US" dirty="0" err="1"/>
              <a:t>đối</a:t>
            </a:r>
            <a:r>
              <a:rPr lang="en-US" dirty="0"/>
              <a:t> </a:t>
            </a:r>
            <a:r>
              <a:rPr lang="en-US" dirty="0" err="1"/>
              <a:t>chiếu</a:t>
            </a:r>
            <a:r>
              <a:rPr lang="en-US" dirty="0"/>
              <a:t> </a:t>
            </a:r>
            <a:r>
              <a:rPr lang="en-US" dirty="0" err="1"/>
              <a:t>với</a:t>
            </a:r>
            <a:r>
              <a:rPr lang="en-US" dirty="0"/>
              <a:t> </a:t>
            </a:r>
            <a:r>
              <a:rPr lang="en-US" dirty="0" err="1"/>
              <a:t>kết</a:t>
            </a:r>
            <a:r>
              <a:rPr lang="en-US" dirty="0"/>
              <a:t> </a:t>
            </a:r>
            <a:r>
              <a:rPr lang="en-US" dirty="0" err="1"/>
              <a:t>quả</a:t>
            </a:r>
            <a:r>
              <a:rPr lang="en-US" dirty="0"/>
              <a:t> </a:t>
            </a:r>
            <a:r>
              <a:rPr lang="en-US" dirty="0" err="1"/>
              <a:t>giải</a:t>
            </a:r>
            <a:r>
              <a:rPr lang="en-US" dirty="0"/>
              <a:t> </a:t>
            </a:r>
            <a:r>
              <a:rPr lang="en-US" dirty="0" err="1"/>
              <a:t>quyết</a:t>
            </a:r>
            <a:r>
              <a:rPr lang="en-US" dirty="0"/>
              <a:t> </a:t>
            </a:r>
            <a:r>
              <a:rPr lang="en-US" dirty="0" err="1"/>
              <a:t>việc</a:t>
            </a:r>
            <a:r>
              <a:rPr lang="en-US" dirty="0"/>
              <a:t> </a:t>
            </a:r>
            <a:r>
              <a:rPr lang="en-US" dirty="0" err="1"/>
              <a:t>này</a:t>
            </a:r>
            <a:r>
              <a:rPr lang="en-US" dirty="0"/>
              <a:t> </a:t>
            </a:r>
            <a:r>
              <a:rPr lang="en-US" dirty="0" err="1"/>
              <a:t>trên</a:t>
            </a:r>
            <a:r>
              <a:rPr lang="en-US" dirty="0"/>
              <a:t> </a:t>
            </a:r>
            <a:r>
              <a:rPr lang="en-US" dirty="0" err="1"/>
              <a:t>thực</a:t>
            </a:r>
            <a:r>
              <a:rPr lang="en-US" dirty="0"/>
              <a:t> </a:t>
            </a:r>
            <a:r>
              <a:rPr lang="en-US" dirty="0" err="1"/>
              <a:t>tế</a:t>
            </a:r>
            <a:r>
              <a:rPr lang="en-US" dirty="0"/>
              <a:t> (</a:t>
            </a:r>
            <a:r>
              <a:rPr lang="en-US" dirty="0" err="1"/>
              <a:t>về</a:t>
            </a:r>
            <a:r>
              <a:rPr lang="en-US" dirty="0"/>
              <a:t> </a:t>
            </a:r>
            <a:r>
              <a:rPr lang="en-US" dirty="0" err="1"/>
              <a:t>trình</a:t>
            </a:r>
            <a:r>
              <a:rPr lang="en-US" dirty="0"/>
              <a:t> </a:t>
            </a:r>
            <a:r>
              <a:rPr lang="en-US" dirty="0" err="1"/>
              <a:t>tự</a:t>
            </a:r>
            <a:r>
              <a:rPr lang="en-US" dirty="0"/>
              <a:t>, </a:t>
            </a:r>
            <a:r>
              <a:rPr lang="en-US" dirty="0" err="1"/>
              <a:t>thủ</a:t>
            </a:r>
            <a:r>
              <a:rPr lang="en-US" dirty="0"/>
              <a:t> </a:t>
            </a:r>
            <a:r>
              <a:rPr lang="en-US" dirty="0" err="1"/>
              <a:t>tục</a:t>
            </a:r>
            <a:r>
              <a:rPr lang="en-US" dirty="0"/>
              <a:t>, </a:t>
            </a:r>
            <a:r>
              <a:rPr lang="en-US" dirty="0" err="1"/>
              <a:t>thời</a:t>
            </a:r>
            <a:r>
              <a:rPr lang="en-US" dirty="0"/>
              <a:t> </a:t>
            </a:r>
            <a:r>
              <a:rPr lang="en-US" dirty="0" err="1"/>
              <a:t>hạn</a:t>
            </a:r>
            <a:r>
              <a:rPr lang="en-US" dirty="0"/>
              <a:t>) </a:t>
            </a:r>
            <a:r>
              <a:rPr lang="en-US" dirty="0" err="1"/>
              <a:t>để</a:t>
            </a:r>
            <a:r>
              <a:rPr lang="en-US" dirty="0"/>
              <a:t> </a:t>
            </a:r>
            <a:r>
              <a:rPr lang="en-US" dirty="0" err="1"/>
              <a:t>xác</a:t>
            </a:r>
            <a:r>
              <a:rPr lang="en-US" dirty="0"/>
              <a:t> </a:t>
            </a:r>
            <a:r>
              <a:rPr lang="en-US" dirty="0" err="1"/>
              <a:t>định</a:t>
            </a:r>
            <a:r>
              <a:rPr lang="en-US" dirty="0"/>
              <a:t> </a:t>
            </a:r>
            <a:r>
              <a:rPr lang="en-US" dirty="0" err="1"/>
              <a:t>tỷ</a:t>
            </a:r>
            <a:r>
              <a:rPr lang="en-US" dirty="0"/>
              <a:t> </a:t>
            </a:r>
            <a:r>
              <a:rPr lang="en-US" dirty="0" err="1"/>
              <a:t>lệ</a:t>
            </a:r>
            <a:r>
              <a:rPr lang="en-US" dirty="0"/>
              <a:t> </a:t>
            </a:r>
            <a:r>
              <a:rPr lang="en-US" dirty="0" err="1"/>
              <a:t>thủ</a:t>
            </a:r>
            <a:r>
              <a:rPr lang="en-US" dirty="0"/>
              <a:t> </a:t>
            </a:r>
            <a:r>
              <a:rPr lang="en-US" dirty="0" err="1"/>
              <a:t>tục</a:t>
            </a:r>
            <a:r>
              <a:rPr lang="en-US" dirty="0"/>
              <a:t> </a:t>
            </a:r>
            <a:r>
              <a:rPr lang="en-US" dirty="0" err="1"/>
              <a:t>hành</a:t>
            </a:r>
            <a:r>
              <a:rPr lang="en-US" dirty="0"/>
              <a:t> </a:t>
            </a:r>
            <a:r>
              <a:rPr lang="en-US" dirty="0" err="1"/>
              <a:t>chính</a:t>
            </a:r>
            <a:r>
              <a:rPr lang="en-US" dirty="0"/>
              <a:t> </a:t>
            </a:r>
            <a:r>
              <a:rPr lang="en-US" dirty="0" err="1"/>
              <a:t>về</a:t>
            </a:r>
            <a:r>
              <a:rPr lang="en-US" dirty="0"/>
              <a:t> </a:t>
            </a:r>
            <a:r>
              <a:rPr lang="en-US" dirty="0" err="1"/>
              <a:t>khai</a:t>
            </a:r>
            <a:r>
              <a:rPr lang="en-US" dirty="0"/>
              <a:t> </a:t>
            </a:r>
            <a:r>
              <a:rPr lang="en-US" dirty="0" err="1"/>
              <a:t>sinh</a:t>
            </a:r>
            <a:r>
              <a:rPr lang="en-US" dirty="0"/>
              <a:t> </a:t>
            </a:r>
            <a:r>
              <a:rPr lang="en-US" dirty="0" err="1"/>
              <a:t>trong</a:t>
            </a:r>
            <a:r>
              <a:rPr lang="en-US" dirty="0"/>
              <a:t> </a:t>
            </a:r>
            <a:r>
              <a:rPr lang="en-US" dirty="0" err="1"/>
              <a:t>năm</a:t>
            </a:r>
            <a:r>
              <a:rPr lang="en-US" dirty="0"/>
              <a:t> </a:t>
            </a:r>
            <a:r>
              <a:rPr lang="en-US" dirty="0" err="1"/>
              <a:t>đã</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đúng</a:t>
            </a:r>
            <a:r>
              <a:rPr lang="en-US" dirty="0"/>
              <a:t> </a:t>
            </a:r>
            <a:r>
              <a:rPr lang="en-US" dirty="0" err="1"/>
              <a:t>quy</a:t>
            </a:r>
            <a:r>
              <a:rPr lang="en-US" dirty="0"/>
              <a:t> </a:t>
            </a:r>
            <a:r>
              <a:rPr lang="en-US" dirty="0" err="1"/>
              <a:t>định</a:t>
            </a:r>
            <a:r>
              <a:rPr lang="en-US" dirty="0"/>
              <a:t> hay </a:t>
            </a:r>
            <a:r>
              <a:rPr lang="en-US" dirty="0" err="1"/>
              <a:t>chưa</a:t>
            </a:r>
            <a:r>
              <a:rPr lang="en-US" dirty="0"/>
              <a:t>.</a:t>
            </a:r>
          </a:p>
          <a:p>
            <a:endParaRPr lang="en-US" dirty="0"/>
          </a:p>
        </p:txBody>
      </p:sp>
    </p:spTree>
    <p:extLst>
      <p:ext uri="{BB962C8B-B14F-4D97-AF65-F5344CB8AC3E}">
        <p14:creationId xmlns:p14="http://schemas.microsoft.com/office/powerpoint/2010/main" val="203402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Nguyên</a:t>
            </a:r>
            <a:r>
              <a:rPr lang="en-US" dirty="0"/>
              <a:t> </a:t>
            </a:r>
            <a:r>
              <a:rPr lang="en-US" dirty="0" err="1"/>
              <a:t>tắc</a:t>
            </a:r>
            <a:r>
              <a:rPr lang="en-US" dirty="0"/>
              <a:t> </a:t>
            </a:r>
            <a:r>
              <a:rPr lang="en-US" dirty="0" err="1"/>
              <a:t>thực</a:t>
            </a:r>
            <a:r>
              <a:rPr lang="en-US" dirty="0"/>
              <a:t> </a:t>
            </a:r>
            <a:r>
              <a:rPr lang="en-US" dirty="0" err="1"/>
              <a:t>hiện</a:t>
            </a:r>
            <a:endParaRPr lang="en-US" dirty="0"/>
          </a:p>
        </p:txBody>
      </p:sp>
      <p:sp>
        <p:nvSpPr>
          <p:cNvPr id="3" name="Content Placeholder 2"/>
          <p:cNvSpPr>
            <a:spLocks noGrp="1"/>
          </p:cNvSpPr>
          <p:nvPr>
            <p:ph idx="1"/>
          </p:nvPr>
        </p:nvSpPr>
        <p:spPr/>
        <p:txBody>
          <a:bodyPr>
            <a:normAutofit lnSpcReduction="10000"/>
          </a:bodyPr>
          <a:lstStyle/>
          <a:p>
            <a:pPr algn="just"/>
            <a:r>
              <a:rPr lang="vi-VN" dirty="0"/>
              <a:t>1. </a:t>
            </a:r>
            <a:r>
              <a:rPr lang="vi-VN" b="1" dirty="0"/>
              <a:t>Lấy người dân làm trung tâm </a:t>
            </a:r>
            <a:r>
              <a:rPr lang="vi-VN" dirty="0"/>
              <a:t>trong việc đánh giá, công nhận xã, phường, thị trấn đạt chuẩn tiếp cận pháp luật.</a:t>
            </a:r>
            <a:endParaRPr lang="en-US" dirty="0"/>
          </a:p>
          <a:p>
            <a:pPr algn="just"/>
            <a:r>
              <a:rPr lang="vi-VN" dirty="0"/>
              <a:t>2. Bảo đảm công khai, minh bạch, dân chủ, khách quan, công bằng, đúng quy định pháp luật.</a:t>
            </a:r>
            <a:endParaRPr lang="en-US" dirty="0"/>
          </a:p>
          <a:p>
            <a:pPr algn="just"/>
            <a:r>
              <a:rPr lang="vi-VN" dirty="0"/>
              <a:t>3. Việc đánh giá, công nhận xã, phường, thị trấn đạt chuẩn tiếp cận pháp luật gắn với thực hiện nhiệm vụ phát triển kinh tế - xã hội, bảo đảm quốc phòng, an ninh, tăng cường dân chủ ở cơ sở, vận động Nhân dân thực hiện chính sách của Đảng, pháp luật của Nhà nước và xây dựng, hoàn thiện Nhà nước pháp quyền xã hội chủ nghĩa. </a:t>
            </a:r>
            <a:endParaRPr lang="en-US" dirty="0"/>
          </a:p>
          <a:p>
            <a:pPr algn="just"/>
            <a:endParaRPr lang="en-US" dirty="0"/>
          </a:p>
        </p:txBody>
      </p:sp>
    </p:spTree>
    <p:extLst>
      <p:ext uri="{BB962C8B-B14F-4D97-AF65-F5344CB8AC3E}">
        <p14:creationId xmlns:p14="http://schemas.microsoft.com/office/powerpoint/2010/main" val="12155081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vi-VN" b="1" dirty="0"/>
              <a:t>Khi đánh giá, chấm điểm nội dung “các vụ, việc thuộc phạm vi hòa giải được tiếp nhận và thực hiện hòa giải theo quy định” theo Chỉ tiêu 2 thuộc Tiêu chí 3 về Hòa giải ở cơ sở, xã </a:t>
            </a:r>
            <a:r>
              <a:rPr lang="en-US" b="1" dirty="0"/>
              <a:t>A</a:t>
            </a:r>
            <a:r>
              <a:rPr lang="vi-VN" b="1" dirty="0"/>
              <a:t> không tính kết quả hòa giải các tranh chấp về quyền sử dụng đất vì cho rằng tranh chấp này thuộc phạm vi hòa giải của Hội đồng hòa giải ở cơ sở theo Luật Đất đai. Còn xã </a:t>
            </a:r>
            <a:r>
              <a:rPr lang="en-US" b="1" dirty="0"/>
              <a:t>B</a:t>
            </a:r>
            <a:r>
              <a:rPr lang="vi-VN" b="1" dirty="0"/>
              <a:t> lại tính cả vụ, việc hòa giải từ tranh chấp quyền sử dụng đất, nhưng vì đa số tranh chấp về quyền sử dụng đất phức tạp, khó hòa giải, dẫn đến số điểm đánh giá của xã </a:t>
            </a:r>
            <a:r>
              <a:rPr lang="en-US" b="1" dirty="0"/>
              <a:t>B</a:t>
            </a:r>
            <a:r>
              <a:rPr lang="vi-VN" b="1" dirty="0"/>
              <a:t> thấp hơn xã </a:t>
            </a:r>
            <a:r>
              <a:rPr lang="en-US" b="1" dirty="0"/>
              <a:t>A</a:t>
            </a:r>
            <a:r>
              <a:rPr lang="vi-VN" b="1" dirty="0"/>
              <a:t>. Xin hỏi, việc đánh giá, chấm điểm của xã </a:t>
            </a:r>
            <a:r>
              <a:rPr lang="en-US" b="1" dirty="0" err="1"/>
              <a:t>nào</a:t>
            </a:r>
            <a:r>
              <a:rPr lang="vi-VN" b="1" dirty="0"/>
              <a:t> đúng quy định?</a:t>
            </a:r>
            <a:endParaRPr lang="en-US" dirty="0"/>
          </a:p>
          <a:p>
            <a:endParaRPr lang="en-US" dirty="0"/>
          </a:p>
        </p:txBody>
      </p:sp>
    </p:spTree>
    <p:extLst>
      <p:ext uri="{BB962C8B-B14F-4D97-AF65-F5344CB8AC3E}">
        <p14:creationId xmlns:p14="http://schemas.microsoft.com/office/powerpoint/2010/main" val="7912478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vi-VN" dirty="0"/>
              <a:t>Trước hết, để nhận định cách tổng hợp, rà soát, đánh giá kết quả các vụ, việc hòa giải ở cơ sở của xã </a:t>
            </a:r>
            <a:r>
              <a:rPr lang="en-US" dirty="0"/>
              <a:t>A</a:t>
            </a:r>
            <a:r>
              <a:rPr lang="vi-VN" dirty="0"/>
              <a:t> hay xã </a:t>
            </a:r>
            <a:r>
              <a:rPr lang="en-US" dirty="0"/>
              <a:t>B</a:t>
            </a:r>
            <a:r>
              <a:rPr lang="vi-VN" dirty="0"/>
              <a:t> là đúng theo quy định của Quyết định số 619/QĐ-TTg và Thông tư số 07/2017/TT-BTP, cần căn cứ vào quy định về phạm vi hòa giải ở cơ sở theo Luật Hòa giải ở cơ sở năm 2013 và các văn bản hướng dẫn. Theo đó, điểm b, khoản 1 Điều 5 Nghị định số 15/2014/NĐ-CP ngày 27/02/2014 của Chính phủ quy định chi tiết một số điều và biện pháp thi hành Luật Hòa giải ở cơ sở quy định một trong những nhóm mâu thuấn, tranh chấp thuộc phạm vi </a:t>
            </a:r>
            <a:r>
              <a:rPr lang="x-none"/>
              <a:t>hòa giải ở cơ sở </a:t>
            </a:r>
            <a:r>
              <a:rPr lang="vi-VN" dirty="0"/>
              <a:t>là: </a:t>
            </a:r>
            <a:r>
              <a:rPr lang="vi-VN" i="1" dirty="0"/>
              <a:t>Tranh chấp phát sinh từ quan hệ dân sự như tranh chấp về quyền sở hữu, nghĩa vụ dân sự, hợp đồng dân sự, thừa kế, quyền sử dụng đất.</a:t>
            </a:r>
            <a:endParaRPr lang="en-US" dirty="0"/>
          </a:p>
          <a:p>
            <a:r>
              <a:rPr lang="vi-VN" dirty="0"/>
              <a:t> Do đó, khi đánh giá, chấm điểm nội dung nêu trên của Chỉ tiêu 2 cần phải tính cả kết quả thực hiện hòa giải các tranh chấp này như xã </a:t>
            </a:r>
            <a:r>
              <a:rPr lang="en-US" dirty="0"/>
              <a:t>B</a:t>
            </a:r>
            <a:r>
              <a:rPr lang="vi-VN" dirty="0"/>
              <a:t> đã làm là đúng với quy định. Còn xã </a:t>
            </a:r>
            <a:r>
              <a:rPr lang="en-US" dirty="0"/>
              <a:t>A</a:t>
            </a:r>
            <a:r>
              <a:rPr lang="vi-VN" dirty="0"/>
              <a:t> loại bỏ tranh chấp về quyền sử dụng đất trong đánh giá, chấm điểm như tình huống đã nêu là chưa thực hiện đúng, nên phải rà soát, chấm điểm lại Chỉ tiêu này.</a:t>
            </a:r>
            <a:endParaRPr lang="en-US" dirty="0"/>
          </a:p>
          <a:p>
            <a:endParaRPr lang="en-US" dirty="0"/>
          </a:p>
        </p:txBody>
      </p:sp>
    </p:spTree>
    <p:extLst>
      <p:ext uri="{BB962C8B-B14F-4D97-AF65-F5344CB8AC3E}">
        <p14:creationId xmlns:p14="http://schemas.microsoft.com/office/powerpoint/2010/main" val="16234986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Ở </a:t>
            </a:r>
            <a:r>
              <a:rPr lang="en-US" b="1" dirty="0" err="1"/>
              <a:t>địa</a:t>
            </a:r>
            <a:r>
              <a:rPr lang="en-US" b="1" dirty="0"/>
              <a:t> </a:t>
            </a:r>
            <a:r>
              <a:rPr lang="en-US" b="1" dirty="0" err="1"/>
              <a:t>phương</a:t>
            </a:r>
            <a:r>
              <a:rPr lang="en-US" b="1" dirty="0"/>
              <a:t> </a:t>
            </a:r>
            <a:r>
              <a:rPr lang="en-US" b="1" dirty="0" err="1"/>
              <a:t>tôi</a:t>
            </a:r>
            <a:r>
              <a:rPr lang="en-US" b="1" dirty="0"/>
              <a:t> </a:t>
            </a:r>
            <a:r>
              <a:rPr lang="en-US" b="1" dirty="0" err="1"/>
              <a:t>hiện</a:t>
            </a:r>
            <a:r>
              <a:rPr lang="en-US" b="1" dirty="0"/>
              <a:t> nay </a:t>
            </a:r>
            <a:r>
              <a:rPr lang="en-US" b="1" dirty="0" err="1"/>
              <a:t>một</a:t>
            </a:r>
            <a:r>
              <a:rPr lang="en-US" b="1" dirty="0"/>
              <a:t> </a:t>
            </a:r>
            <a:r>
              <a:rPr lang="en-US" b="1" dirty="0" err="1"/>
              <a:t>số</a:t>
            </a:r>
            <a:r>
              <a:rPr lang="en-US" b="1" dirty="0"/>
              <a:t> </a:t>
            </a:r>
            <a:r>
              <a:rPr lang="en-US" b="1" dirty="0" err="1"/>
              <a:t>địa</a:t>
            </a:r>
            <a:r>
              <a:rPr lang="en-US" b="1" dirty="0"/>
              <a:t> </a:t>
            </a:r>
            <a:r>
              <a:rPr lang="en-US" b="1" dirty="0" err="1"/>
              <a:t>bàn</a:t>
            </a:r>
            <a:r>
              <a:rPr lang="en-US" b="1" dirty="0"/>
              <a:t> </a:t>
            </a:r>
            <a:r>
              <a:rPr lang="en-US" b="1" dirty="0" err="1"/>
              <a:t>xã</a:t>
            </a:r>
            <a:r>
              <a:rPr lang="en-US" b="1" dirty="0"/>
              <a:t> </a:t>
            </a:r>
            <a:r>
              <a:rPr lang="en-US" b="1" dirty="0" err="1"/>
              <a:t>không</a:t>
            </a:r>
            <a:r>
              <a:rPr lang="en-US" b="1" dirty="0"/>
              <a:t> </a:t>
            </a:r>
            <a:r>
              <a:rPr lang="en-US" b="1" dirty="0" err="1"/>
              <a:t>còn</a:t>
            </a:r>
            <a:r>
              <a:rPr lang="en-US" b="1" dirty="0"/>
              <a:t> </a:t>
            </a:r>
            <a:r>
              <a:rPr lang="en-US" b="1" dirty="0" err="1"/>
              <a:t>sử</a:t>
            </a:r>
            <a:r>
              <a:rPr lang="en-US" b="1" dirty="0"/>
              <a:t> </a:t>
            </a:r>
            <a:r>
              <a:rPr lang="en-US" b="1" dirty="0" err="1"/>
              <a:t>dụng</a:t>
            </a:r>
            <a:r>
              <a:rPr lang="en-US" b="1" dirty="0"/>
              <a:t> </a:t>
            </a:r>
            <a:r>
              <a:rPr lang="en-US" b="1" dirty="0" err="1"/>
              <a:t>loa</a:t>
            </a:r>
            <a:r>
              <a:rPr lang="en-US" b="1" dirty="0"/>
              <a:t> </a:t>
            </a:r>
            <a:r>
              <a:rPr lang="en-US" b="1" dirty="0" err="1"/>
              <a:t>truyền</a:t>
            </a:r>
            <a:r>
              <a:rPr lang="en-US" b="1" dirty="0"/>
              <a:t> </a:t>
            </a:r>
            <a:r>
              <a:rPr lang="en-US" b="1" dirty="0" err="1"/>
              <a:t>thanh</a:t>
            </a:r>
            <a:r>
              <a:rPr lang="en-US" b="1" dirty="0"/>
              <a:t> </a:t>
            </a:r>
            <a:r>
              <a:rPr lang="en-US" b="1" dirty="0" err="1"/>
              <a:t>cơ</a:t>
            </a:r>
            <a:r>
              <a:rPr lang="en-US" b="1" dirty="0"/>
              <a:t> </a:t>
            </a:r>
            <a:r>
              <a:rPr lang="en-US" b="1" dirty="0" err="1"/>
              <a:t>sở</a:t>
            </a:r>
            <a:r>
              <a:rPr lang="en-US" b="1" dirty="0"/>
              <a:t> </a:t>
            </a:r>
            <a:r>
              <a:rPr lang="en-US" b="1" dirty="0" err="1"/>
              <a:t>để</a:t>
            </a:r>
            <a:r>
              <a:rPr lang="en-US" b="1" dirty="0"/>
              <a:t> </a:t>
            </a:r>
            <a:r>
              <a:rPr lang="en-US" b="1" dirty="0" err="1"/>
              <a:t>thực</a:t>
            </a:r>
            <a:r>
              <a:rPr lang="en-US" b="1" dirty="0"/>
              <a:t> </a:t>
            </a:r>
            <a:r>
              <a:rPr lang="en-US" b="1" dirty="0" err="1"/>
              <a:t>hiện</a:t>
            </a:r>
            <a:r>
              <a:rPr lang="en-US" b="1" dirty="0"/>
              <a:t> </a:t>
            </a:r>
            <a:r>
              <a:rPr lang="en-US" b="1" dirty="0" err="1"/>
              <a:t>thông</a:t>
            </a:r>
            <a:r>
              <a:rPr lang="en-US" b="1" dirty="0"/>
              <a:t> tin, </a:t>
            </a:r>
            <a:r>
              <a:rPr lang="en-US" b="1" dirty="0" err="1"/>
              <a:t>phổ</a:t>
            </a:r>
            <a:r>
              <a:rPr lang="en-US" b="1" dirty="0"/>
              <a:t> </a:t>
            </a:r>
            <a:r>
              <a:rPr lang="en-US" b="1" dirty="0" err="1"/>
              <a:t>biến</a:t>
            </a:r>
            <a:r>
              <a:rPr lang="en-US" b="1" dirty="0"/>
              <a:t>, </a:t>
            </a:r>
            <a:r>
              <a:rPr lang="en-US" b="1" dirty="0" err="1"/>
              <a:t>giáo</a:t>
            </a:r>
            <a:r>
              <a:rPr lang="en-US" b="1" dirty="0"/>
              <a:t> </a:t>
            </a:r>
            <a:r>
              <a:rPr lang="en-US" b="1" dirty="0" err="1"/>
              <a:t>dục</a:t>
            </a:r>
            <a:r>
              <a:rPr lang="en-US" b="1" dirty="0"/>
              <a:t> </a:t>
            </a:r>
            <a:r>
              <a:rPr lang="en-US" b="1" dirty="0" err="1"/>
              <a:t>pháp</a:t>
            </a:r>
            <a:r>
              <a:rPr lang="en-US" b="1" dirty="0"/>
              <a:t> </a:t>
            </a:r>
            <a:r>
              <a:rPr lang="en-US" b="1" dirty="0" err="1"/>
              <a:t>luật</a:t>
            </a:r>
            <a:r>
              <a:rPr lang="en-US" b="1" dirty="0"/>
              <a:t>. </a:t>
            </a:r>
            <a:r>
              <a:rPr lang="en-US" b="1" dirty="0" err="1"/>
              <a:t>Hiện</a:t>
            </a:r>
            <a:r>
              <a:rPr lang="en-US" b="1" dirty="0"/>
              <a:t> nay </a:t>
            </a:r>
            <a:r>
              <a:rPr lang="en-US" b="1" dirty="0" err="1"/>
              <a:t>các</a:t>
            </a:r>
            <a:r>
              <a:rPr lang="en-US" b="1" dirty="0"/>
              <a:t> </a:t>
            </a:r>
            <a:r>
              <a:rPr lang="en-US" b="1" dirty="0" err="1"/>
              <a:t>xã</a:t>
            </a:r>
            <a:r>
              <a:rPr lang="en-US" b="1" dirty="0"/>
              <a:t> </a:t>
            </a:r>
            <a:r>
              <a:rPr lang="en-US" b="1" dirty="0" err="1"/>
              <a:t>đang</a:t>
            </a:r>
            <a:r>
              <a:rPr lang="en-US" b="1" dirty="0"/>
              <a:t> </a:t>
            </a:r>
            <a:r>
              <a:rPr lang="en-US" b="1" dirty="0" err="1"/>
              <a:t>tiến</a:t>
            </a:r>
            <a:r>
              <a:rPr lang="en-US" b="1" dirty="0"/>
              <a:t> </a:t>
            </a:r>
            <a:r>
              <a:rPr lang="en-US" b="1" dirty="0" err="1"/>
              <a:t>hành</a:t>
            </a:r>
            <a:r>
              <a:rPr lang="en-US" b="1" dirty="0"/>
              <a:t> </a:t>
            </a:r>
            <a:r>
              <a:rPr lang="en-US" b="1" dirty="0" err="1"/>
              <a:t>rà</a:t>
            </a:r>
            <a:r>
              <a:rPr lang="en-US" b="1" dirty="0"/>
              <a:t> </a:t>
            </a:r>
            <a:r>
              <a:rPr lang="en-US" b="1" dirty="0" err="1"/>
              <a:t>soát</a:t>
            </a:r>
            <a:r>
              <a:rPr lang="en-US" b="1" dirty="0"/>
              <a:t>, </a:t>
            </a:r>
            <a:r>
              <a:rPr lang="en-US" b="1" dirty="0" err="1"/>
              <a:t>đánh</a:t>
            </a:r>
            <a:r>
              <a:rPr lang="en-US" b="1" dirty="0"/>
              <a:t> </a:t>
            </a:r>
            <a:r>
              <a:rPr lang="en-US" b="1" dirty="0" err="1"/>
              <a:t>giá</a:t>
            </a:r>
            <a:r>
              <a:rPr lang="en-US" b="1" dirty="0"/>
              <a:t>, </a:t>
            </a:r>
            <a:r>
              <a:rPr lang="en-US" b="1" dirty="0" err="1"/>
              <a:t>chấm</a:t>
            </a:r>
            <a:r>
              <a:rPr lang="en-US" b="1" dirty="0"/>
              <a:t> </a:t>
            </a:r>
            <a:r>
              <a:rPr lang="en-US" b="1" dirty="0" err="1"/>
              <a:t>điểm</a:t>
            </a:r>
            <a:r>
              <a:rPr lang="en-US" b="1" dirty="0"/>
              <a:t> </a:t>
            </a:r>
            <a:r>
              <a:rPr lang="en-US" b="1" dirty="0" err="1"/>
              <a:t>các</a:t>
            </a:r>
            <a:r>
              <a:rPr lang="en-US" b="1" dirty="0"/>
              <a:t> </a:t>
            </a:r>
            <a:r>
              <a:rPr lang="en-US" b="1" dirty="0" err="1"/>
              <a:t>tiêu</a:t>
            </a:r>
            <a:r>
              <a:rPr lang="en-US" b="1" dirty="0"/>
              <a:t> </a:t>
            </a:r>
            <a:r>
              <a:rPr lang="en-US" b="1" dirty="0" err="1"/>
              <a:t>chí</a:t>
            </a:r>
            <a:r>
              <a:rPr lang="en-US" b="1" dirty="0"/>
              <a:t> </a:t>
            </a:r>
            <a:r>
              <a:rPr lang="en-US" b="1" dirty="0" err="1"/>
              <a:t>tiếp</a:t>
            </a:r>
            <a:r>
              <a:rPr lang="en-US" b="1" dirty="0"/>
              <a:t> </a:t>
            </a:r>
            <a:r>
              <a:rPr lang="en-US" b="1" dirty="0" err="1"/>
              <a:t>cận</a:t>
            </a:r>
            <a:r>
              <a:rPr lang="en-US" b="1" dirty="0"/>
              <a:t> </a:t>
            </a:r>
            <a:r>
              <a:rPr lang="en-US" b="1" dirty="0" err="1"/>
              <a:t>pháp</a:t>
            </a:r>
            <a:r>
              <a:rPr lang="en-US" b="1" dirty="0"/>
              <a:t> </a:t>
            </a:r>
            <a:r>
              <a:rPr lang="en-US" b="1" dirty="0" err="1"/>
              <a:t>luật</a:t>
            </a:r>
            <a:r>
              <a:rPr lang="en-US" b="1" dirty="0"/>
              <a:t>. </a:t>
            </a:r>
            <a:r>
              <a:rPr lang="en-US" b="1" dirty="0" err="1"/>
              <a:t>Vì</a:t>
            </a:r>
            <a:r>
              <a:rPr lang="en-US" b="1" dirty="0"/>
              <a:t> </a:t>
            </a:r>
            <a:r>
              <a:rPr lang="en-US" b="1" dirty="0" err="1"/>
              <a:t>vậy</a:t>
            </a:r>
            <a:r>
              <a:rPr lang="en-US" b="1" dirty="0"/>
              <a:t>, </a:t>
            </a:r>
            <a:r>
              <a:rPr lang="en-US" b="1" dirty="0" err="1"/>
              <a:t>các</a:t>
            </a:r>
            <a:r>
              <a:rPr lang="en-US" b="1" dirty="0"/>
              <a:t> </a:t>
            </a:r>
            <a:r>
              <a:rPr lang="en-US" b="1" dirty="0" err="1"/>
              <a:t>xã</a:t>
            </a:r>
            <a:r>
              <a:rPr lang="en-US" b="1" dirty="0"/>
              <a:t> </a:t>
            </a:r>
            <a:r>
              <a:rPr lang="en-US" b="1" dirty="0" err="1"/>
              <a:t>đã</a:t>
            </a:r>
            <a:r>
              <a:rPr lang="en-US" b="1" dirty="0"/>
              <a:t> </a:t>
            </a:r>
            <a:r>
              <a:rPr lang="en-US" b="1" dirty="0" err="1"/>
              <a:t>gặp</a:t>
            </a:r>
            <a:r>
              <a:rPr lang="en-US" b="1" dirty="0"/>
              <a:t> </a:t>
            </a:r>
            <a:r>
              <a:rPr lang="en-US" b="1" dirty="0" err="1"/>
              <a:t>lúng</a:t>
            </a:r>
            <a:r>
              <a:rPr lang="en-US" b="1" dirty="0"/>
              <a:t> </a:t>
            </a:r>
            <a:r>
              <a:rPr lang="en-US" b="1" dirty="0" err="1"/>
              <a:t>túng</a:t>
            </a:r>
            <a:r>
              <a:rPr lang="en-US" b="1" dirty="0"/>
              <a:t> </a:t>
            </a:r>
            <a:r>
              <a:rPr lang="en-US" b="1" dirty="0" err="1"/>
              <a:t>khi</a:t>
            </a:r>
            <a:r>
              <a:rPr lang="en-US" b="1" dirty="0"/>
              <a:t> </a:t>
            </a:r>
            <a:r>
              <a:rPr lang="en-US" b="1" dirty="0" err="1"/>
              <a:t>chấm</a:t>
            </a:r>
            <a:r>
              <a:rPr lang="en-US" b="1" dirty="0"/>
              <a:t> </a:t>
            </a:r>
            <a:r>
              <a:rPr lang="en-US" b="1" dirty="0" err="1"/>
              <a:t>điểm</a:t>
            </a:r>
            <a:r>
              <a:rPr lang="en-US" b="1" dirty="0"/>
              <a:t> </a:t>
            </a:r>
            <a:r>
              <a:rPr lang="en-US" b="1" dirty="0" err="1"/>
              <a:t>nội</a:t>
            </a:r>
            <a:r>
              <a:rPr lang="en-US" b="1" dirty="0"/>
              <a:t> dung “x</a:t>
            </a:r>
            <a:r>
              <a:rPr lang="vi-VN" b="1" dirty="0"/>
              <a:t>ây dựng, thực hiện chuyên mục thông tin, phổ biến, giáo dục pháp luật qua mạng lưới phát thanh, truyền thanh của Đài Truyền thanh cấp xã, loa truyền thanh cơ sở (cố định hoặc lưu động) theo định kỳ</a:t>
            </a:r>
            <a:r>
              <a:rPr lang="en-US" b="1" dirty="0"/>
              <a:t>”. </a:t>
            </a:r>
            <a:r>
              <a:rPr lang="en-US" b="1" dirty="0" err="1"/>
              <a:t>Xin</a:t>
            </a:r>
            <a:r>
              <a:rPr lang="en-US" b="1" dirty="0"/>
              <a:t> </a:t>
            </a:r>
            <a:r>
              <a:rPr lang="en-US" b="1" dirty="0" err="1"/>
              <a:t>hỏi</a:t>
            </a:r>
            <a:r>
              <a:rPr lang="en-US" b="1" dirty="0"/>
              <a:t> </a:t>
            </a:r>
            <a:r>
              <a:rPr lang="en-US" b="1" dirty="0" err="1"/>
              <a:t>nội</a:t>
            </a:r>
            <a:r>
              <a:rPr lang="en-US" b="1" dirty="0"/>
              <a:t> dung </a:t>
            </a:r>
            <a:r>
              <a:rPr lang="en-US" b="1" dirty="0" err="1"/>
              <a:t>này</a:t>
            </a:r>
            <a:r>
              <a:rPr lang="en-US" b="1" dirty="0"/>
              <a:t> </a:t>
            </a:r>
            <a:r>
              <a:rPr lang="en-US" b="1" dirty="0" err="1"/>
              <a:t>được</a:t>
            </a:r>
            <a:r>
              <a:rPr lang="en-US" b="1" dirty="0"/>
              <a:t> </a:t>
            </a:r>
            <a:r>
              <a:rPr lang="en-US" b="1" dirty="0" err="1"/>
              <a:t>đánh</a:t>
            </a:r>
            <a:r>
              <a:rPr lang="en-US" b="1" dirty="0"/>
              <a:t> </a:t>
            </a:r>
            <a:r>
              <a:rPr lang="en-US" b="1" dirty="0" err="1"/>
              <a:t>giá</a:t>
            </a:r>
            <a:r>
              <a:rPr lang="en-US" b="1" dirty="0"/>
              <a:t>, </a:t>
            </a:r>
            <a:r>
              <a:rPr lang="en-US" b="1" dirty="0" err="1"/>
              <a:t>chấm</a:t>
            </a:r>
            <a:r>
              <a:rPr lang="en-US" b="1" dirty="0"/>
              <a:t> </a:t>
            </a:r>
            <a:r>
              <a:rPr lang="en-US" b="1" dirty="0" err="1"/>
              <a:t>điểm</a:t>
            </a:r>
            <a:r>
              <a:rPr lang="en-US" b="1" dirty="0"/>
              <a:t> </a:t>
            </a:r>
            <a:r>
              <a:rPr lang="en-US" b="1" dirty="0" err="1"/>
              <a:t>như</a:t>
            </a:r>
            <a:r>
              <a:rPr lang="en-US" b="1" dirty="0"/>
              <a:t> </a:t>
            </a:r>
            <a:r>
              <a:rPr lang="en-US" b="1" dirty="0" err="1"/>
              <a:t>thế</a:t>
            </a:r>
            <a:r>
              <a:rPr lang="en-US" b="1" dirty="0"/>
              <a:t> </a:t>
            </a:r>
            <a:r>
              <a:rPr lang="en-US" b="1" dirty="0" err="1"/>
              <a:t>nào</a:t>
            </a:r>
            <a:r>
              <a:rPr lang="en-US" b="1" dirty="0"/>
              <a:t>?</a:t>
            </a:r>
            <a:endParaRPr lang="en-US" dirty="0"/>
          </a:p>
          <a:p>
            <a:endParaRPr lang="en-US" dirty="0"/>
          </a:p>
        </p:txBody>
      </p:sp>
    </p:spTree>
    <p:extLst>
      <p:ext uri="{BB962C8B-B14F-4D97-AF65-F5344CB8AC3E}">
        <p14:creationId xmlns:p14="http://schemas.microsoft.com/office/powerpoint/2010/main" val="17592178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a:t>Đây</a:t>
            </a:r>
            <a:r>
              <a:rPr lang="en-US" dirty="0"/>
              <a:t> </a:t>
            </a:r>
            <a:r>
              <a:rPr lang="en-US" dirty="0" err="1"/>
              <a:t>là</a:t>
            </a:r>
            <a:r>
              <a:rPr lang="en-US" dirty="0"/>
              <a:t> </a:t>
            </a:r>
            <a:r>
              <a:rPr lang="en-US" dirty="0" err="1"/>
              <a:t>nội</a:t>
            </a:r>
            <a:r>
              <a:rPr lang="en-US" dirty="0"/>
              <a:t> dung 1 </a:t>
            </a:r>
            <a:r>
              <a:rPr lang="en-US" dirty="0" err="1"/>
              <a:t>của</a:t>
            </a:r>
            <a:r>
              <a:rPr lang="en-US" dirty="0"/>
              <a:t> </a:t>
            </a:r>
            <a:r>
              <a:rPr lang="en-US" dirty="0" err="1"/>
              <a:t>Chỉ</a:t>
            </a:r>
            <a:r>
              <a:rPr lang="en-US" dirty="0"/>
              <a:t> </a:t>
            </a:r>
            <a:r>
              <a:rPr lang="en-US" dirty="0" err="1"/>
              <a:t>tiêu</a:t>
            </a:r>
            <a:r>
              <a:rPr lang="en-US" dirty="0"/>
              <a:t> 7 </a:t>
            </a:r>
            <a:r>
              <a:rPr lang="en-US" dirty="0" err="1"/>
              <a:t>thuộc</a:t>
            </a:r>
            <a:r>
              <a:rPr lang="en-US" dirty="0"/>
              <a:t> </a:t>
            </a:r>
            <a:r>
              <a:rPr lang="en-US" dirty="0" err="1"/>
              <a:t>Tiêu</a:t>
            </a:r>
            <a:r>
              <a:rPr lang="en-US" dirty="0"/>
              <a:t> </a:t>
            </a:r>
            <a:r>
              <a:rPr lang="en-US" dirty="0" err="1"/>
              <a:t>chí</a:t>
            </a:r>
            <a:r>
              <a:rPr lang="en-US" dirty="0"/>
              <a:t> 3. </a:t>
            </a:r>
            <a:r>
              <a:rPr lang="en-US" dirty="0" err="1"/>
              <a:t>Nội</a:t>
            </a:r>
            <a:r>
              <a:rPr lang="en-US" dirty="0"/>
              <a:t> dung </a:t>
            </a:r>
            <a:r>
              <a:rPr lang="en-US" dirty="0" err="1"/>
              <a:t>này</a:t>
            </a:r>
            <a:r>
              <a:rPr lang="en-US" dirty="0"/>
              <a:t> </a:t>
            </a:r>
            <a:r>
              <a:rPr lang="en-US" dirty="0" err="1"/>
              <a:t>có</a:t>
            </a:r>
            <a:r>
              <a:rPr lang="en-US" dirty="0"/>
              <a:t> </a:t>
            </a:r>
            <a:r>
              <a:rPr lang="en-US" dirty="0" err="1"/>
              <a:t>điểm</a:t>
            </a:r>
            <a:r>
              <a:rPr lang="en-US" dirty="0"/>
              <a:t> </a:t>
            </a:r>
            <a:r>
              <a:rPr lang="en-US" dirty="0" err="1"/>
              <a:t>số</a:t>
            </a:r>
            <a:r>
              <a:rPr lang="en-US" dirty="0"/>
              <a:t> </a:t>
            </a:r>
            <a:r>
              <a:rPr lang="en-US" dirty="0" err="1"/>
              <a:t>tối</a:t>
            </a:r>
            <a:r>
              <a:rPr lang="en-US" dirty="0"/>
              <a:t> </a:t>
            </a:r>
            <a:r>
              <a:rPr lang="en-US" dirty="0" err="1"/>
              <a:t>đa</a:t>
            </a:r>
            <a:r>
              <a:rPr lang="en-US" dirty="0"/>
              <a:t> </a:t>
            </a:r>
            <a:r>
              <a:rPr lang="en-US" dirty="0" err="1"/>
              <a:t>là</a:t>
            </a:r>
            <a:r>
              <a:rPr lang="en-US" dirty="0"/>
              <a:t> 02 </a:t>
            </a:r>
            <a:r>
              <a:rPr lang="en-US" dirty="0" err="1"/>
              <a:t>điểm</a:t>
            </a:r>
            <a:r>
              <a:rPr lang="en-US" dirty="0"/>
              <a:t> </a:t>
            </a:r>
            <a:r>
              <a:rPr lang="en-US" dirty="0" err="1"/>
              <a:t>và</a:t>
            </a:r>
            <a:r>
              <a:rPr lang="en-US" dirty="0"/>
              <a:t> </a:t>
            </a:r>
            <a:r>
              <a:rPr lang="en-US" dirty="0" err="1"/>
              <a:t>được</a:t>
            </a:r>
            <a:r>
              <a:rPr lang="en-US" dirty="0"/>
              <a:t> chia </a:t>
            </a:r>
            <a:r>
              <a:rPr lang="en-US" dirty="0" err="1"/>
              <a:t>thành</a:t>
            </a:r>
            <a:r>
              <a:rPr lang="en-US" dirty="0"/>
              <a:t> 04 </a:t>
            </a:r>
            <a:r>
              <a:rPr lang="en-US" dirty="0" err="1"/>
              <a:t>mức</a:t>
            </a:r>
            <a:r>
              <a:rPr lang="en-US" dirty="0"/>
              <a:t> </a:t>
            </a:r>
            <a:r>
              <a:rPr lang="en-US" dirty="0" err="1"/>
              <a:t>độ</a:t>
            </a:r>
            <a:r>
              <a:rPr lang="en-US" dirty="0"/>
              <a:t> </a:t>
            </a:r>
            <a:r>
              <a:rPr lang="en-US" dirty="0" err="1"/>
              <a:t>dựa</a:t>
            </a:r>
            <a:r>
              <a:rPr lang="en-US" dirty="0"/>
              <a:t> </a:t>
            </a:r>
            <a:r>
              <a:rPr lang="en-US" dirty="0" err="1"/>
              <a:t>trên</a:t>
            </a:r>
            <a:r>
              <a:rPr lang="en-US" dirty="0"/>
              <a:t> </a:t>
            </a:r>
            <a:r>
              <a:rPr lang="en-US" dirty="0" err="1"/>
              <a:t>yêu</a:t>
            </a:r>
            <a:r>
              <a:rPr lang="en-US" dirty="0"/>
              <a:t> </a:t>
            </a:r>
            <a:r>
              <a:rPr lang="en-US" dirty="0" err="1"/>
              <a:t>cầu</a:t>
            </a:r>
            <a:r>
              <a:rPr lang="en-US" dirty="0"/>
              <a:t> </a:t>
            </a:r>
            <a:r>
              <a:rPr lang="en-US" dirty="0" err="1"/>
              <a:t>về</a:t>
            </a:r>
            <a:r>
              <a:rPr lang="en-US" dirty="0"/>
              <a:t> </a:t>
            </a:r>
            <a:r>
              <a:rPr lang="en-US" dirty="0" err="1"/>
              <a:t>tần</a:t>
            </a:r>
            <a:r>
              <a:rPr lang="en-US" dirty="0"/>
              <a:t> </a:t>
            </a:r>
            <a:r>
              <a:rPr lang="en-US" dirty="0" err="1"/>
              <a:t>xuất</a:t>
            </a:r>
            <a:r>
              <a:rPr lang="en-US" dirty="0"/>
              <a:t> </a:t>
            </a:r>
            <a:r>
              <a:rPr lang="en-US" dirty="0" err="1"/>
              <a:t>thời</a:t>
            </a:r>
            <a:r>
              <a:rPr lang="en-US" dirty="0"/>
              <a:t> </a:t>
            </a:r>
            <a:r>
              <a:rPr lang="en-US" dirty="0" err="1"/>
              <a:t>gian</a:t>
            </a:r>
            <a:r>
              <a:rPr lang="en-US" dirty="0"/>
              <a:t> </a:t>
            </a:r>
            <a:r>
              <a:rPr lang="en-US" dirty="0" err="1"/>
              <a:t>thực</a:t>
            </a:r>
            <a:r>
              <a:rPr lang="en-US" dirty="0"/>
              <a:t> </a:t>
            </a:r>
            <a:r>
              <a:rPr lang="en-US" dirty="0" err="1"/>
              <a:t>hiện</a:t>
            </a:r>
            <a:r>
              <a:rPr lang="en-US" dirty="0"/>
              <a:t> (</a:t>
            </a:r>
            <a:r>
              <a:rPr lang="en-US" dirty="0" err="1"/>
              <a:t>định</a:t>
            </a:r>
            <a:r>
              <a:rPr lang="en-US" dirty="0"/>
              <a:t> </a:t>
            </a:r>
            <a:r>
              <a:rPr lang="en-US" dirty="0" err="1"/>
              <a:t>kỳ</a:t>
            </a:r>
            <a:r>
              <a:rPr lang="en-US" dirty="0"/>
              <a:t> </a:t>
            </a:r>
            <a:r>
              <a:rPr lang="en-US" dirty="0" err="1"/>
              <a:t>theo</a:t>
            </a:r>
            <a:r>
              <a:rPr lang="en-US" dirty="0"/>
              <a:t> </a:t>
            </a:r>
            <a:r>
              <a:rPr lang="en-US" dirty="0" err="1"/>
              <a:t>tuần</a:t>
            </a:r>
            <a:r>
              <a:rPr lang="en-US" dirty="0"/>
              <a:t>, </a:t>
            </a:r>
            <a:r>
              <a:rPr lang="en-US" dirty="0" err="1"/>
              <a:t>tháng</a:t>
            </a:r>
            <a:r>
              <a:rPr lang="en-US" dirty="0"/>
              <a:t>, </a:t>
            </a:r>
            <a:r>
              <a:rPr lang="en-US" dirty="0" err="1"/>
              <a:t>quý</a:t>
            </a:r>
            <a:r>
              <a:rPr lang="en-US" dirty="0"/>
              <a:t>) </a:t>
            </a:r>
            <a:r>
              <a:rPr lang="en-US" dirty="0" err="1"/>
              <a:t>và</a:t>
            </a:r>
            <a:r>
              <a:rPr lang="en-US" dirty="0"/>
              <a:t> </a:t>
            </a:r>
            <a:r>
              <a:rPr lang="en-US" dirty="0" err="1"/>
              <a:t>yêu</a:t>
            </a:r>
            <a:r>
              <a:rPr lang="en-US" dirty="0"/>
              <a:t> </a:t>
            </a:r>
            <a:r>
              <a:rPr lang="en-US" dirty="0" err="1"/>
              <a:t>cầu</a:t>
            </a:r>
            <a:r>
              <a:rPr lang="en-US" dirty="0"/>
              <a:t> </a:t>
            </a:r>
            <a:r>
              <a:rPr lang="en-US" dirty="0" err="1"/>
              <a:t>về</a:t>
            </a:r>
            <a:r>
              <a:rPr lang="en-US" dirty="0"/>
              <a:t> </a:t>
            </a:r>
            <a:r>
              <a:rPr lang="en-US" dirty="0" err="1"/>
              <a:t>chất</a:t>
            </a:r>
            <a:r>
              <a:rPr lang="en-US" dirty="0"/>
              <a:t> </a:t>
            </a:r>
            <a:r>
              <a:rPr lang="en-US" dirty="0" err="1"/>
              <a:t>lượng</a:t>
            </a:r>
            <a:r>
              <a:rPr lang="en-US" dirty="0"/>
              <a:t> (</a:t>
            </a:r>
            <a:r>
              <a:rPr lang="en-US" dirty="0" err="1"/>
              <a:t>thiết</a:t>
            </a:r>
            <a:r>
              <a:rPr lang="en-US" dirty="0"/>
              <a:t> </a:t>
            </a:r>
            <a:r>
              <a:rPr lang="en-US" dirty="0" err="1"/>
              <a:t>thực</a:t>
            </a:r>
            <a:r>
              <a:rPr lang="en-US" dirty="0"/>
              <a:t>, </a:t>
            </a:r>
            <a:r>
              <a:rPr lang="en-US" dirty="0" err="1"/>
              <a:t>đa</a:t>
            </a:r>
            <a:r>
              <a:rPr lang="en-US" dirty="0"/>
              <a:t> </a:t>
            </a:r>
            <a:r>
              <a:rPr lang="en-US" dirty="0" err="1"/>
              <a:t>dạng</a:t>
            </a:r>
            <a:r>
              <a:rPr lang="en-US" dirty="0"/>
              <a:t>). </a:t>
            </a:r>
          </a:p>
          <a:p>
            <a:r>
              <a:rPr lang="en-US" dirty="0" err="1"/>
              <a:t>Các</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được</a:t>
            </a:r>
            <a:r>
              <a:rPr lang="en-US" dirty="0"/>
              <a:t> </a:t>
            </a:r>
            <a:r>
              <a:rPr lang="en-US" dirty="0" err="1"/>
              <a:t>quy</a:t>
            </a:r>
            <a:r>
              <a:rPr lang="en-US" dirty="0"/>
              <a:t> </a:t>
            </a:r>
            <a:r>
              <a:rPr lang="en-US" dirty="0" err="1"/>
              <a:t>định</a:t>
            </a:r>
            <a:r>
              <a:rPr lang="en-US" dirty="0"/>
              <a:t> </a:t>
            </a:r>
            <a:r>
              <a:rPr lang="en-US" dirty="0" err="1"/>
              <a:t>trong</a:t>
            </a:r>
            <a:r>
              <a:rPr lang="en-US" dirty="0"/>
              <a:t> </a:t>
            </a:r>
            <a:r>
              <a:rPr lang="en-US" dirty="0" err="1"/>
              <a:t>nội</a:t>
            </a:r>
            <a:r>
              <a:rPr lang="en-US" dirty="0"/>
              <a:t> dung </a:t>
            </a:r>
            <a:r>
              <a:rPr lang="en-US" dirty="0" err="1"/>
              <a:t>nêu</a:t>
            </a:r>
            <a:r>
              <a:rPr lang="en-US" dirty="0"/>
              <a:t> </a:t>
            </a:r>
            <a:r>
              <a:rPr lang="en-US" dirty="0" err="1"/>
              <a:t>trên</a:t>
            </a:r>
            <a:r>
              <a:rPr lang="en-US" dirty="0"/>
              <a:t> </a:t>
            </a:r>
            <a:r>
              <a:rPr lang="en-US" dirty="0" err="1"/>
              <a:t>theo</a:t>
            </a:r>
            <a:r>
              <a:rPr lang="en-US" dirty="0"/>
              <a:t> </a:t>
            </a:r>
            <a:r>
              <a:rPr lang="en-US" dirty="0" err="1"/>
              <a:t>hướng</a:t>
            </a:r>
            <a:r>
              <a:rPr lang="en-US" dirty="0"/>
              <a:t> </a:t>
            </a:r>
            <a:r>
              <a:rPr lang="en-US" dirty="0" err="1"/>
              <a:t>linh</a:t>
            </a:r>
            <a:r>
              <a:rPr lang="en-US" dirty="0"/>
              <a:t> </a:t>
            </a:r>
            <a:r>
              <a:rPr lang="en-US" dirty="0" err="1"/>
              <a:t>hoạt</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khả</a:t>
            </a:r>
            <a:r>
              <a:rPr lang="en-US" dirty="0"/>
              <a:t> </a:t>
            </a:r>
            <a:r>
              <a:rPr lang="en-US" dirty="0" err="1"/>
              <a:t>năng</a:t>
            </a:r>
            <a:r>
              <a:rPr lang="en-US" dirty="0"/>
              <a:t> </a:t>
            </a:r>
            <a:r>
              <a:rPr lang="en-US" dirty="0" err="1"/>
              <a:t>và</a:t>
            </a:r>
            <a:r>
              <a:rPr lang="en-US" dirty="0"/>
              <a:t> </a:t>
            </a:r>
            <a:r>
              <a:rPr lang="en-US" dirty="0" err="1"/>
              <a:t>điều</a:t>
            </a:r>
            <a:r>
              <a:rPr lang="en-US" dirty="0"/>
              <a:t> </a:t>
            </a:r>
            <a:r>
              <a:rPr lang="en-US" dirty="0" err="1"/>
              <a:t>kiện</a:t>
            </a:r>
            <a:r>
              <a:rPr lang="en-US" dirty="0"/>
              <a:t> </a:t>
            </a:r>
            <a:r>
              <a:rPr lang="en-US" dirty="0" err="1"/>
              <a:t>của</a:t>
            </a:r>
            <a:r>
              <a:rPr lang="en-US" dirty="0"/>
              <a:t> </a:t>
            </a:r>
            <a:r>
              <a:rPr lang="en-US" dirty="0" err="1"/>
              <a:t>từng</a:t>
            </a:r>
            <a:r>
              <a:rPr lang="en-US" dirty="0"/>
              <a:t> </a:t>
            </a:r>
            <a:r>
              <a:rPr lang="en-US" dirty="0" err="1"/>
              <a:t>địa</a:t>
            </a:r>
            <a:r>
              <a:rPr lang="en-US" dirty="0"/>
              <a:t> </a:t>
            </a:r>
            <a:r>
              <a:rPr lang="en-US" dirty="0" err="1"/>
              <a:t>bàn</a:t>
            </a:r>
            <a:r>
              <a:rPr lang="en-US" dirty="0"/>
              <a:t> </a:t>
            </a:r>
            <a:r>
              <a:rPr lang="en-US" dirty="0" err="1"/>
              <a:t>cụ</a:t>
            </a:r>
            <a:r>
              <a:rPr lang="en-US" dirty="0"/>
              <a:t> </a:t>
            </a:r>
            <a:r>
              <a:rPr lang="en-US" dirty="0" err="1"/>
              <a:t>thể</a:t>
            </a:r>
            <a:r>
              <a:rPr lang="en-US" dirty="0"/>
              <a:t>. </a:t>
            </a:r>
            <a:r>
              <a:rPr lang="en-US" dirty="0" err="1"/>
              <a:t>Có</a:t>
            </a:r>
            <a:r>
              <a:rPr lang="en-US" dirty="0"/>
              <a:t> </a:t>
            </a:r>
            <a:r>
              <a:rPr lang="en-US" dirty="0" err="1"/>
              <a:t>thể</a:t>
            </a:r>
            <a:r>
              <a:rPr lang="en-US" dirty="0"/>
              <a:t> </a:t>
            </a:r>
            <a:r>
              <a:rPr lang="en-US" dirty="0" err="1"/>
              <a:t>trên</a:t>
            </a:r>
            <a:r>
              <a:rPr lang="en-US" dirty="0"/>
              <a:t> </a:t>
            </a:r>
            <a:r>
              <a:rPr lang="en-US" dirty="0" err="1"/>
              <a:t>cùng</a:t>
            </a:r>
            <a:r>
              <a:rPr lang="en-US" dirty="0"/>
              <a:t> </a:t>
            </a:r>
            <a:r>
              <a:rPr lang="en-US" dirty="0" err="1"/>
              <a:t>một</a:t>
            </a:r>
            <a:r>
              <a:rPr lang="en-US" dirty="0"/>
              <a:t> </a:t>
            </a:r>
            <a:r>
              <a:rPr lang="en-US" dirty="0" err="1"/>
              <a:t>địa</a:t>
            </a:r>
            <a:r>
              <a:rPr lang="en-US" dirty="0"/>
              <a:t> </a:t>
            </a:r>
            <a:r>
              <a:rPr lang="en-US" dirty="0" err="1"/>
              <a:t>bàn</a:t>
            </a:r>
            <a:r>
              <a:rPr lang="en-US" dirty="0"/>
              <a:t> </a:t>
            </a:r>
            <a:r>
              <a:rPr lang="en-US" dirty="0" err="1"/>
              <a:t>đã</a:t>
            </a:r>
            <a:r>
              <a:rPr lang="en-US" dirty="0"/>
              <a:t> </a:t>
            </a:r>
            <a:r>
              <a:rPr lang="en-US" dirty="0" err="1"/>
              <a:t>xây</a:t>
            </a:r>
            <a:r>
              <a:rPr lang="en-US" dirty="0"/>
              <a:t> </a:t>
            </a:r>
            <a:r>
              <a:rPr lang="en-US" dirty="0" err="1"/>
              <a:t>dựng</a:t>
            </a:r>
            <a:r>
              <a:rPr lang="en-US" dirty="0"/>
              <a:t>, </a:t>
            </a:r>
            <a:r>
              <a:rPr lang="en-US" dirty="0" err="1"/>
              <a:t>duy</a:t>
            </a:r>
            <a:r>
              <a:rPr lang="en-US" dirty="0"/>
              <a:t> </a:t>
            </a:r>
            <a:r>
              <a:rPr lang="en-US" dirty="0" err="1"/>
              <a:t>trì</a:t>
            </a:r>
            <a:r>
              <a:rPr lang="en-US" dirty="0"/>
              <a:t> </a:t>
            </a:r>
            <a:r>
              <a:rPr lang="en-US" dirty="0" err="1"/>
              <a:t>nhiều</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nhưng</a:t>
            </a:r>
            <a:r>
              <a:rPr lang="en-US" dirty="0"/>
              <a:t> </a:t>
            </a:r>
            <a:r>
              <a:rPr lang="en-US" dirty="0" err="1"/>
              <a:t>cũng</a:t>
            </a:r>
            <a:r>
              <a:rPr lang="en-US" dirty="0"/>
              <a:t> </a:t>
            </a:r>
            <a:r>
              <a:rPr lang="en-US" dirty="0" err="1"/>
              <a:t>có</a:t>
            </a:r>
            <a:r>
              <a:rPr lang="en-US" dirty="0"/>
              <a:t> </a:t>
            </a:r>
            <a:r>
              <a:rPr lang="en-US" dirty="0" err="1"/>
              <a:t>địa</a:t>
            </a:r>
            <a:r>
              <a:rPr lang="en-US" dirty="0"/>
              <a:t> </a:t>
            </a:r>
            <a:r>
              <a:rPr lang="en-US" dirty="0" err="1"/>
              <a:t>bàn</a:t>
            </a:r>
            <a:r>
              <a:rPr lang="en-US" dirty="0"/>
              <a:t> do </a:t>
            </a:r>
            <a:r>
              <a:rPr lang="en-US" dirty="0" err="1"/>
              <a:t>điều</a:t>
            </a:r>
            <a:r>
              <a:rPr lang="en-US" dirty="0"/>
              <a:t> </a:t>
            </a:r>
            <a:r>
              <a:rPr lang="en-US" dirty="0" err="1"/>
              <a:t>kiện</a:t>
            </a:r>
            <a:r>
              <a:rPr lang="en-US" dirty="0"/>
              <a:t> </a:t>
            </a:r>
            <a:r>
              <a:rPr lang="en-US" dirty="0" err="1"/>
              <a:t>và</a:t>
            </a:r>
            <a:r>
              <a:rPr lang="en-US" dirty="0"/>
              <a:t> </a:t>
            </a:r>
            <a:r>
              <a:rPr lang="en-US" dirty="0" err="1"/>
              <a:t>nguồn</a:t>
            </a:r>
            <a:r>
              <a:rPr lang="en-US" dirty="0"/>
              <a:t> </a:t>
            </a:r>
            <a:r>
              <a:rPr lang="en-US" dirty="0" err="1"/>
              <a:t>lực</a:t>
            </a:r>
            <a:r>
              <a:rPr lang="en-US" dirty="0"/>
              <a:t> </a:t>
            </a:r>
            <a:r>
              <a:rPr lang="en-US" dirty="0" err="1"/>
              <a:t>thực</a:t>
            </a:r>
            <a:r>
              <a:rPr lang="en-US" dirty="0"/>
              <a:t> </a:t>
            </a:r>
            <a:r>
              <a:rPr lang="en-US" dirty="0" err="1"/>
              <a:t>tế</a:t>
            </a:r>
            <a:r>
              <a:rPr lang="en-US" dirty="0"/>
              <a:t>, </a:t>
            </a:r>
            <a:r>
              <a:rPr lang="en-US" dirty="0" err="1"/>
              <a:t>chỉ</a:t>
            </a:r>
            <a:r>
              <a:rPr lang="en-US" dirty="0"/>
              <a:t> </a:t>
            </a:r>
            <a:r>
              <a:rPr lang="en-US" dirty="0" err="1"/>
              <a:t>có</a:t>
            </a:r>
            <a:r>
              <a:rPr lang="en-US" dirty="0"/>
              <a:t> </a:t>
            </a:r>
            <a:r>
              <a:rPr lang="en-US" dirty="0" err="1"/>
              <a:t>một</a:t>
            </a:r>
            <a:r>
              <a:rPr lang="en-US" dirty="0"/>
              <a:t> </a:t>
            </a:r>
            <a:r>
              <a:rPr lang="en-US" dirty="0" err="1"/>
              <a:t>hoặc</a:t>
            </a:r>
            <a:r>
              <a:rPr lang="en-US" dirty="0"/>
              <a:t> </a:t>
            </a:r>
            <a:r>
              <a:rPr lang="en-US" dirty="0" err="1"/>
              <a:t>một</a:t>
            </a:r>
            <a:r>
              <a:rPr lang="en-US" dirty="0"/>
              <a:t> </a:t>
            </a:r>
            <a:r>
              <a:rPr lang="en-US" dirty="0" err="1"/>
              <a:t>vài</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Tuy</a:t>
            </a:r>
            <a:r>
              <a:rPr lang="en-US" dirty="0"/>
              <a:t> </a:t>
            </a:r>
            <a:r>
              <a:rPr lang="en-US" dirty="0" err="1"/>
              <a:t>nhiên</a:t>
            </a:r>
            <a:r>
              <a:rPr lang="en-US" dirty="0"/>
              <a:t>, </a:t>
            </a:r>
            <a:r>
              <a:rPr lang="en-US" dirty="0" err="1"/>
              <a:t>việc</a:t>
            </a:r>
            <a:r>
              <a:rPr lang="en-US" dirty="0"/>
              <a:t> </a:t>
            </a:r>
            <a:r>
              <a:rPr lang="en-US" dirty="0" err="1"/>
              <a:t>đánh</a:t>
            </a:r>
            <a:r>
              <a:rPr lang="en-US" dirty="0"/>
              <a:t> </a:t>
            </a:r>
            <a:r>
              <a:rPr lang="en-US" dirty="0" err="1"/>
              <a:t>giá</a:t>
            </a:r>
            <a:r>
              <a:rPr lang="en-US" dirty="0"/>
              <a:t>, </a:t>
            </a:r>
            <a:r>
              <a:rPr lang="en-US" dirty="0" err="1"/>
              <a:t>chấm</a:t>
            </a:r>
            <a:r>
              <a:rPr lang="en-US" dirty="0"/>
              <a:t> </a:t>
            </a:r>
            <a:r>
              <a:rPr lang="en-US" dirty="0" err="1"/>
              <a:t>điểm</a:t>
            </a:r>
            <a:r>
              <a:rPr lang="en-US" dirty="0"/>
              <a:t> </a:t>
            </a:r>
            <a:r>
              <a:rPr lang="en-US" dirty="0" err="1"/>
              <a:t>nội</a:t>
            </a:r>
            <a:r>
              <a:rPr lang="en-US" dirty="0"/>
              <a:t> dung </a:t>
            </a:r>
            <a:r>
              <a:rPr lang="en-US" dirty="0" err="1"/>
              <a:t>này</a:t>
            </a:r>
            <a:r>
              <a:rPr lang="en-US" dirty="0"/>
              <a:t> </a:t>
            </a:r>
            <a:r>
              <a:rPr lang="en-US" dirty="0" err="1"/>
              <a:t>không</a:t>
            </a:r>
            <a:r>
              <a:rPr lang="en-US" dirty="0"/>
              <a:t> </a:t>
            </a:r>
            <a:r>
              <a:rPr lang="en-US" dirty="0" err="1"/>
              <a:t>xét</a:t>
            </a:r>
            <a:r>
              <a:rPr lang="en-US" dirty="0"/>
              <a:t> </a:t>
            </a:r>
            <a:r>
              <a:rPr lang="en-US" dirty="0" err="1"/>
              <a:t>đến</a:t>
            </a:r>
            <a:r>
              <a:rPr lang="en-US" dirty="0"/>
              <a:t> </a:t>
            </a:r>
            <a:r>
              <a:rPr lang="en-US" dirty="0" err="1"/>
              <a:t>số</a:t>
            </a:r>
            <a:r>
              <a:rPr lang="en-US" dirty="0"/>
              <a:t> </a:t>
            </a:r>
            <a:r>
              <a:rPr lang="en-US" dirty="0" err="1"/>
              <a:t>lượng</a:t>
            </a:r>
            <a:r>
              <a:rPr lang="en-US" dirty="0"/>
              <a:t> </a:t>
            </a:r>
            <a:r>
              <a:rPr lang="en-US" dirty="0" err="1"/>
              <a:t>của</a:t>
            </a:r>
            <a:r>
              <a:rPr lang="en-US" dirty="0"/>
              <a:t> </a:t>
            </a:r>
            <a:r>
              <a:rPr lang="en-US" dirty="0" err="1"/>
              <a:t>các</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mà</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hoạt</a:t>
            </a:r>
            <a:r>
              <a:rPr lang="en-US" dirty="0"/>
              <a:t> </a:t>
            </a:r>
            <a:r>
              <a:rPr lang="en-US" dirty="0" err="1"/>
              <a:t>động</a:t>
            </a:r>
            <a:r>
              <a:rPr lang="en-US" dirty="0"/>
              <a:t> </a:t>
            </a:r>
            <a:r>
              <a:rPr lang="en-US" dirty="0" err="1"/>
              <a:t>của</a:t>
            </a:r>
            <a:r>
              <a:rPr lang="en-US" dirty="0"/>
              <a:t> </a:t>
            </a:r>
            <a:r>
              <a:rPr lang="en-US" dirty="0" err="1"/>
              <a:t>các</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hiện</a:t>
            </a:r>
            <a:r>
              <a:rPr lang="en-US" dirty="0"/>
              <a:t> </a:t>
            </a:r>
            <a:r>
              <a:rPr lang="en-US" dirty="0" err="1"/>
              <a:t>có</a:t>
            </a:r>
            <a:r>
              <a:rPr lang="en-US" dirty="0"/>
              <a:t> </a:t>
            </a:r>
            <a:r>
              <a:rPr lang="en-US" dirty="0" err="1"/>
              <a:t>tại</a:t>
            </a:r>
            <a:r>
              <a:rPr lang="en-US" dirty="0"/>
              <a:t> </a:t>
            </a:r>
            <a:r>
              <a:rPr lang="en-US" dirty="0" err="1"/>
              <a:t>địa</a:t>
            </a:r>
            <a:r>
              <a:rPr lang="en-US" dirty="0"/>
              <a:t> </a:t>
            </a:r>
            <a:r>
              <a:rPr lang="en-US" dirty="0" err="1"/>
              <a:t>bàn</a:t>
            </a:r>
            <a:r>
              <a:rPr lang="en-US" dirty="0"/>
              <a:t> </a:t>
            </a:r>
            <a:r>
              <a:rPr lang="en-US" dirty="0" err="1"/>
              <a:t>để</a:t>
            </a:r>
            <a:r>
              <a:rPr lang="en-US" dirty="0"/>
              <a:t> </a:t>
            </a:r>
            <a:r>
              <a:rPr lang="en-US" dirty="0" err="1"/>
              <a:t>tham</a:t>
            </a:r>
            <a:r>
              <a:rPr lang="en-US" dirty="0"/>
              <a:t> </a:t>
            </a:r>
            <a:r>
              <a:rPr lang="en-US" dirty="0" err="1"/>
              <a:t>gia</a:t>
            </a:r>
            <a:r>
              <a:rPr lang="en-US" dirty="0"/>
              <a:t> </a:t>
            </a:r>
            <a:r>
              <a:rPr lang="en-US" dirty="0" err="1"/>
              <a:t>tuyên</a:t>
            </a:r>
            <a:r>
              <a:rPr lang="en-US" dirty="0"/>
              <a:t> </a:t>
            </a:r>
            <a:r>
              <a:rPr lang="en-US" dirty="0" err="1"/>
              <a:t>truyền</a:t>
            </a:r>
            <a:r>
              <a:rPr lang="en-US" dirty="0"/>
              <a:t> </a:t>
            </a:r>
            <a:r>
              <a:rPr lang="en-US" dirty="0" err="1"/>
              <a:t>phổ</a:t>
            </a:r>
            <a:r>
              <a:rPr lang="en-US" dirty="0"/>
              <a:t> </a:t>
            </a:r>
            <a:r>
              <a:rPr lang="en-US" dirty="0" err="1"/>
              <a:t>biến</a:t>
            </a:r>
            <a:r>
              <a:rPr lang="en-US" dirty="0"/>
              <a:t> </a:t>
            </a:r>
            <a:r>
              <a:rPr lang="en-US" dirty="0" err="1"/>
              <a:t>cho</a:t>
            </a:r>
            <a:r>
              <a:rPr lang="en-US" dirty="0"/>
              <a:t> </a:t>
            </a:r>
            <a:r>
              <a:rPr lang="en-US" dirty="0" err="1"/>
              <a:t>nhân</a:t>
            </a:r>
            <a:r>
              <a:rPr lang="en-US" dirty="0"/>
              <a:t> </a:t>
            </a:r>
            <a:r>
              <a:rPr lang="en-US" dirty="0" err="1"/>
              <a:t>dân</a:t>
            </a:r>
            <a:r>
              <a:rPr lang="en-US" dirty="0"/>
              <a:t>. </a:t>
            </a:r>
          </a:p>
          <a:p>
            <a:r>
              <a:rPr lang="en-US" dirty="0"/>
              <a:t>Do </a:t>
            </a:r>
            <a:r>
              <a:rPr lang="en-US" dirty="0" err="1"/>
              <a:t>đó</a:t>
            </a:r>
            <a:r>
              <a:rPr lang="en-US" dirty="0"/>
              <a:t>, </a:t>
            </a:r>
            <a:r>
              <a:rPr lang="en-US" dirty="0" err="1"/>
              <a:t>đối</a:t>
            </a:r>
            <a:r>
              <a:rPr lang="en-US" dirty="0"/>
              <a:t> </a:t>
            </a:r>
            <a:r>
              <a:rPr lang="en-US" dirty="0" err="1"/>
              <a:t>với</a:t>
            </a:r>
            <a:r>
              <a:rPr lang="en-US" dirty="0"/>
              <a:t> </a:t>
            </a:r>
            <a:r>
              <a:rPr lang="en-US" dirty="0" err="1"/>
              <a:t>địa</a:t>
            </a:r>
            <a:r>
              <a:rPr lang="en-US" dirty="0"/>
              <a:t> </a:t>
            </a:r>
            <a:r>
              <a:rPr lang="en-US" dirty="0" err="1"/>
              <a:t>bàn</a:t>
            </a:r>
            <a:r>
              <a:rPr lang="en-US" dirty="0"/>
              <a:t> </a:t>
            </a:r>
            <a:r>
              <a:rPr lang="en-US" dirty="0" err="1"/>
              <a:t>không</a:t>
            </a:r>
            <a:r>
              <a:rPr lang="en-US" dirty="0"/>
              <a:t> </a:t>
            </a:r>
            <a:r>
              <a:rPr lang="en-US" dirty="0" err="1"/>
              <a:t>còn</a:t>
            </a:r>
            <a:r>
              <a:rPr lang="en-US" dirty="0"/>
              <a:t> </a:t>
            </a:r>
            <a:r>
              <a:rPr lang="en-US" dirty="0" err="1"/>
              <a:t>sử</a:t>
            </a:r>
            <a:r>
              <a:rPr lang="en-US" dirty="0"/>
              <a:t> </a:t>
            </a:r>
            <a:r>
              <a:rPr lang="en-US" dirty="0" err="1"/>
              <a:t>dụng</a:t>
            </a:r>
            <a:r>
              <a:rPr lang="en-US" dirty="0"/>
              <a:t> </a:t>
            </a:r>
            <a:r>
              <a:rPr lang="en-US" dirty="0" err="1"/>
              <a:t>hệ</a:t>
            </a:r>
            <a:r>
              <a:rPr lang="en-US" dirty="0"/>
              <a:t> </a:t>
            </a:r>
            <a:r>
              <a:rPr lang="en-US" dirty="0" err="1"/>
              <a:t>thống</a:t>
            </a:r>
            <a:r>
              <a:rPr lang="en-US" dirty="0"/>
              <a:t> </a:t>
            </a:r>
            <a:r>
              <a:rPr lang="en-US" dirty="0" err="1"/>
              <a:t>loa</a:t>
            </a:r>
            <a:r>
              <a:rPr lang="en-US" dirty="0"/>
              <a:t> </a:t>
            </a:r>
            <a:r>
              <a:rPr lang="en-US" dirty="0" err="1"/>
              <a:t>truyền</a:t>
            </a:r>
            <a:r>
              <a:rPr lang="en-US" dirty="0"/>
              <a:t> </a:t>
            </a:r>
            <a:r>
              <a:rPr lang="en-US" dirty="0" err="1"/>
              <a:t>thanh</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việc</a:t>
            </a:r>
            <a:r>
              <a:rPr lang="en-US" dirty="0"/>
              <a:t> </a:t>
            </a:r>
            <a:r>
              <a:rPr lang="en-US" dirty="0" err="1"/>
              <a:t>thông</a:t>
            </a:r>
            <a:r>
              <a:rPr lang="en-US" dirty="0"/>
              <a:t> tin, </a:t>
            </a:r>
            <a:r>
              <a:rPr lang="en-US" dirty="0" err="1"/>
              <a:t>phổ</a:t>
            </a:r>
            <a:r>
              <a:rPr lang="en-US" dirty="0"/>
              <a:t> </a:t>
            </a:r>
            <a:r>
              <a:rPr lang="en-US" dirty="0" err="1"/>
              <a:t>biến</a:t>
            </a:r>
            <a:r>
              <a:rPr lang="en-US" dirty="0"/>
              <a:t>, </a:t>
            </a:r>
            <a:r>
              <a:rPr lang="en-US" dirty="0" err="1"/>
              <a:t>giáo</a:t>
            </a:r>
            <a:r>
              <a:rPr lang="en-US" dirty="0"/>
              <a:t> </a:t>
            </a:r>
            <a:r>
              <a:rPr lang="en-US" dirty="0" err="1"/>
              <a:t>dục</a:t>
            </a:r>
            <a:r>
              <a:rPr lang="en-US" dirty="0"/>
              <a:t> </a:t>
            </a:r>
            <a:r>
              <a:rPr lang="en-US" dirty="0" err="1"/>
              <a:t>pháp</a:t>
            </a:r>
            <a:r>
              <a:rPr lang="en-US" dirty="0"/>
              <a:t> </a:t>
            </a:r>
            <a:r>
              <a:rPr lang="en-US" dirty="0" err="1"/>
              <a:t>luật</a:t>
            </a:r>
            <a:r>
              <a:rPr lang="en-US" dirty="0"/>
              <a:t> </a:t>
            </a:r>
            <a:r>
              <a:rPr lang="en-US" dirty="0" err="1"/>
              <a:t>thì</a:t>
            </a:r>
            <a:r>
              <a:rPr lang="en-US" dirty="0"/>
              <a:t> </a:t>
            </a:r>
            <a:r>
              <a:rPr lang="en-US" dirty="0" err="1"/>
              <a:t>được</a:t>
            </a:r>
            <a:r>
              <a:rPr lang="en-US" dirty="0"/>
              <a:t> </a:t>
            </a:r>
            <a:r>
              <a:rPr lang="en-US" dirty="0" err="1"/>
              <a:t>đánh</a:t>
            </a:r>
            <a:r>
              <a:rPr lang="en-US" dirty="0"/>
              <a:t> </a:t>
            </a:r>
            <a:r>
              <a:rPr lang="en-US" dirty="0" err="1"/>
              <a:t>giá</a:t>
            </a:r>
            <a:r>
              <a:rPr lang="en-US" dirty="0"/>
              <a:t>, </a:t>
            </a:r>
            <a:r>
              <a:rPr lang="en-US" dirty="0" err="1"/>
              <a:t>chấm</a:t>
            </a:r>
            <a:r>
              <a:rPr lang="en-US" dirty="0"/>
              <a:t> </a:t>
            </a:r>
            <a:r>
              <a:rPr lang="en-US" dirty="0" err="1"/>
              <a:t>điểm</a:t>
            </a:r>
            <a:r>
              <a:rPr lang="en-US" dirty="0"/>
              <a:t> </a:t>
            </a:r>
            <a:r>
              <a:rPr lang="en-US" dirty="0" err="1"/>
              <a:t>trên</a:t>
            </a:r>
            <a:r>
              <a:rPr lang="en-US" dirty="0"/>
              <a:t> </a:t>
            </a:r>
            <a:r>
              <a:rPr lang="en-US" dirty="0" err="1"/>
              <a:t>cơ</a:t>
            </a:r>
            <a:r>
              <a:rPr lang="en-US" dirty="0"/>
              <a:t> </a:t>
            </a:r>
            <a:r>
              <a:rPr lang="en-US" dirty="0" err="1"/>
              <a:t>sở</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thiết</a:t>
            </a:r>
            <a:r>
              <a:rPr lang="en-US" dirty="0"/>
              <a:t> </a:t>
            </a:r>
            <a:r>
              <a:rPr lang="en-US" dirty="0" err="1"/>
              <a:t>chế</a:t>
            </a:r>
            <a:r>
              <a:rPr lang="en-US" dirty="0"/>
              <a:t> </a:t>
            </a:r>
            <a:r>
              <a:rPr lang="en-US" dirty="0" err="1"/>
              <a:t>thông</a:t>
            </a:r>
            <a:r>
              <a:rPr lang="en-US" dirty="0"/>
              <a:t> tin </a:t>
            </a:r>
            <a:r>
              <a:rPr lang="en-US" dirty="0" err="1"/>
              <a:t>cơ</a:t>
            </a:r>
            <a:r>
              <a:rPr lang="en-US" dirty="0"/>
              <a:t> </a:t>
            </a:r>
            <a:r>
              <a:rPr lang="en-US" dirty="0" err="1"/>
              <a:t>sở</a:t>
            </a:r>
            <a:r>
              <a:rPr lang="en-US" dirty="0"/>
              <a:t> </a:t>
            </a:r>
            <a:r>
              <a:rPr lang="en-US" dirty="0" err="1"/>
              <a:t>khác</a:t>
            </a:r>
            <a:r>
              <a:rPr lang="en-US" dirty="0"/>
              <a:t>, </a:t>
            </a:r>
            <a:r>
              <a:rPr lang="en-US" dirty="0" err="1"/>
              <a:t>không</a:t>
            </a:r>
            <a:r>
              <a:rPr lang="en-US" dirty="0"/>
              <a:t> </a:t>
            </a:r>
            <a:r>
              <a:rPr lang="en-US" dirty="0" err="1"/>
              <a:t>nên</a:t>
            </a:r>
            <a:r>
              <a:rPr lang="en-US" dirty="0"/>
              <a:t> </a:t>
            </a:r>
            <a:r>
              <a:rPr lang="en-US" dirty="0" err="1"/>
              <a:t>trừ</a:t>
            </a:r>
            <a:r>
              <a:rPr lang="en-US" dirty="0"/>
              <a:t> </a:t>
            </a:r>
            <a:r>
              <a:rPr lang="en-US" dirty="0" err="1"/>
              <a:t>điểm</a:t>
            </a:r>
            <a:r>
              <a:rPr lang="en-US" dirty="0"/>
              <a:t> </a:t>
            </a:r>
            <a:r>
              <a:rPr lang="en-US" dirty="0" err="1"/>
              <a:t>hoặc</a:t>
            </a:r>
            <a:r>
              <a:rPr lang="en-US" dirty="0"/>
              <a:t> </a:t>
            </a:r>
            <a:r>
              <a:rPr lang="en-US" dirty="0" err="1"/>
              <a:t>chấm</a:t>
            </a:r>
            <a:r>
              <a:rPr lang="en-US" dirty="0"/>
              <a:t> </a:t>
            </a:r>
            <a:r>
              <a:rPr lang="en-US" dirty="0" err="1"/>
              <a:t>điểm</a:t>
            </a:r>
            <a:r>
              <a:rPr lang="en-US" dirty="0"/>
              <a:t> </a:t>
            </a:r>
            <a:r>
              <a:rPr lang="en-US" dirty="0" err="1"/>
              <a:t>thấp</a:t>
            </a:r>
            <a:r>
              <a:rPr lang="en-US" dirty="0"/>
              <a:t> </a:t>
            </a:r>
            <a:r>
              <a:rPr lang="en-US" dirty="0" err="1"/>
              <a:t>trong</a:t>
            </a:r>
            <a:r>
              <a:rPr lang="en-US" dirty="0"/>
              <a:t> </a:t>
            </a:r>
            <a:r>
              <a:rPr lang="en-US" dirty="0" err="1"/>
              <a:t>trường</a:t>
            </a:r>
            <a:r>
              <a:rPr lang="en-US" dirty="0"/>
              <a:t> </a:t>
            </a:r>
            <a:r>
              <a:rPr lang="en-US" dirty="0" err="1"/>
              <a:t>cấp</a:t>
            </a:r>
            <a:r>
              <a:rPr lang="en-US" dirty="0"/>
              <a:t> </a:t>
            </a:r>
            <a:r>
              <a:rPr lang="en-US" dirty="0" err="1"/>
              <a:t>xã</a:t>
            </a:r>
            <a:r>
              <a:rPr lang="en-US" dirty="0"/>
              <a:t> </a:t>
            </a:r>
            <a:r>
              <a:rPr lang="en-US" dirty="0" err="1"/>
              <a:t>không</a:t>
            </a:r>
            <a:r>
              <a:rPr lang="en-US" dirty="0"/>
              <a:t> </a:t>
            </a:r>
            <a:r>
              <a:rPr lang="en-US" dirty="0" err="1"/>
              <a:t>có</a:t>
            </a:r>
            <a:r>
              <a:rPr lang="en-US" dirty="0"/>
              <a:t> </a:t>
            </a:r>
            <a:r>
              <a:rPr lang="en-US" dirty="0" err="1"/>
              <a:t>đầy</a:t>
            </a:r>
            <a:r>
              <a:rPr lang="en-US" dirty="0"/>
              <a:t> </a:t>
            </a:r>
            <a:r>
              <a:rPr lang="en-US" dirty="0" err="1"/>
              <a:t>đủ</a:t>
            </a:r>
            <a:r>
              <a:rPr lang="en-US" dirty="0"/>
              <a:t> </a:t>
            </a:r>
            <a:r>
              <a:rPr lang="en-US" dirty="0" err="1"/>
              <a:t>các</a:t>
            </a:r>
            <a:r>
              <a:rPr lang="en-US" dirty="0"/>
              <a:t> </a:t>
            </a:r>
            <a:r>
              <a:rPr lang="en-US" dirty="0" err="1"/>
              <a:t>thiết</a:t>
            </a:r>
            <a:r>
              <a:rPr lang="en-US" dirty="0"/>
              <a:t> </a:t>
            </a:r>
            <a:r>
              <a:rPr lang="en-US" dirty="0" err="1"/>
              <a:t>chế</a:t>
            </a:r>
            <a:r>
              <a:rPr lang="en-US" dirty="0"/>
              <a:t> </a:t>
            </a:r>
            <a:r>
              <a:rPr lang="en-US" dirty="0" err="1"/>
              <a:t>thông</a:t>
            </a:r>
            <a:r>
              <a:rPr lang="en-US" dirty="0"/>
              <a:t> tin ở </a:t>
            </a:r>
            <a:r>
              <a:rPr lang="en-US" dirty="0" err="1"/>
              <a:t>cơ</a:t>
            </a:r>
            <a:r>
              <a:rPr lang="en-US" dirty="0"/>
              <a:t> </a:t>
            </a:r>
            <a:r>
              <a:rPr lang="en-US" dirty="0" err="1"/>
              <a:t>sở</a:t>
            </a:r>
            <a:r>
              <a:rPr lang="en-US" dirty="0"/>
              <a:t> </a:t>
            </a:r>
            <a:r>
              <a:rPr lang="en-US" dirty="0" err="1"/>
              <a:t>tại</a:t>
            </a:r>
            <a:r>
              <a:rPr lang="en-US" dirty="0"/>
              <a:t> </a:t>
            </a:r>
            <a:r>
              <a:rPr lang="en-US" dirty="0" err="1"/>
              <a:t>nội</a:t>
            </a:r>
            <a:r>
              <a:rPr lang="en-US" dirty="0"/>
              <a:t> dung </a:t>
            </a:r>
            <a:r>
              <a:rPr lang="en-US" dirty="0" err="1"/>
              <a:t>nêu</a:t>
            </a:r>
            <a:r>
              <a:rPr lang="en-US" dirty="0"/>
              <a:t> </a:t>
            </a:r>
            <a:r>
              <a:rPr lang="en-US" dirty="0" err="1"/>
              <a:t>trên</a:t>
            </a:r>
            <a:r>
              <a:rPr lang="en-US" dirty="0"/>
              <a:t>.</a:t>
            </a:r>
          </a:p>
          <a:p>
            <a:endParaRPr lang="en-US" dirty="0"/>
          </a:p>
        </p:txBody>
      </p:sp>
    </p:spTree>
    <p:extLst>
      <p:ext uri="{BB962C8B-B14F-4D97-AF65-F5344CB8AC3E}">
        <p14:creationId xmlns:p14="http://schemas.microsoft.com/office/powerpoint/2010/main" val="3728429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1472</TotalTime>
  <Words>10699</Words>
  <Application>Microsoft Office PowerPoint</Application>
  <PresentationFormat>On-screen Show (4:3)</PresentationFormat>
  <Paragraphs>472</Paragraphs>
  <Slides>93</Slides>
  <Notes>0</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Flow</vt:lpstr>
      <vt:lpstr>HỘI NGHỊ</vt:lpstr>
      <vt:lpstr>Quyết định số 25/2021/QĐ-TTg  quy định về xã, phường, thị trấn đạt chuẩn tiếp cận pháp luật</vt:lpstr>
      <vt:lpstr>  </vt:lpstr>
      <vt:lpstr>Chuẩn tiếp cận pháp luật</vt:lpstr>
      <vt:lpstr>  Sự cần thiết ban hành  Quyết định số 25/2021/QĐ-TTg  </vt:lpstr>
      <vt:lpstr>Mục đích, ý nghĩa</vt:lpstr>
      <vt:lpstr>Nội dung cơ bản, điểm mới của Quyết định 25/2021/QĐ-TTg</vt:lpstr>
      <vt:lpstr>Đối tượng áp dụng (Điều 1)</vt:lpstr>
      <vt:lpstr>Nguyên tắc thực hiện</vt:lpstr>
      <vt:lpstr>Điểm mới</vt:lpstr>
      <vt:lpstr>Các tiêu chí cấp xã  đạt chuẩn tiếp cận pháp luật</vt:lpstr>
      <vt:lpstr>Các tiêu chí cấp xã  đạt chuẩn tiếp cận pháp luật</vt:lpstr>
      <vt:lpstr>Tiêu chí 1: Ban hành văn bản theo thẩm quyền  để tổ chức và bảo đảm thi hành Hiến pháp và pháp luật trên địa bàn </vt:lpstr>
      <vt:lpstr>Tiêu chí 2: tiếp cận thông tin,  phổ biến, giáo dục pháp luật</vt:lpstr>
      <vt:lpstr>Tiêu chí 3: Hòa giải ở cơ sở, trợ giúp pháp lý </vt:lpstr>
      <vt:lpstr> Tiêu chí 4: Thực hiện dân chủ  ở xã, phường, thị trấn</vt:lpstr>
      <vt:lpstr>Tiêu chí 4: Thực hiện dân chủ  ở xã, phường, thị trấn</vt:lpstr>
      <vt:lpstr>Tiêu chí 5: Tổ chức tiếp công dân, giải quyết kiến nghị, phản ánh, khiếu nại, tố cáo, thủ tục hành chính; bảo đảm an ninh quốc gia, trật tự, an toàn xã hội</vt:lpstr>
      <vt:lpstr>Tiêu chí 5: Tổ chức tiếp công dân, giải quyết kiến nghị, phản ánh, khiếu nại, tố cáo, thủ tục hành chính; bảo đảm an ninh quốc gia, trật tự, an toàn xã hội</vt:lpstr>
      <vt:lpstr>ĐIỀU KIỆN CÔNG NHẬN ĐẠT  CHUẨN TIẾP CẬN PHÁP LUẬT</vt:lpstr>
      <vt:lpstr>Điều kiện công nhận đạt chuẩn tiếp cận pháp luật</vt:lpstr>
      <vt:lpstr>PowerPoint Presentation</vt:lpstr>
      <vt:lpstr>Trình tự, thủ tục đánh giá công nhận đạt chuẩn  tiếp cận pháp luật</vt:lpstr>
      <vt:lpstr>PowerPoint Presentation</vt:lpstr>
      <vt:lpstr>TRÌNH TỰ, THỦ TỤC ĐÁNH GIÁ TẠI CẤP XÃ</vt:lpstr>
      <vt:lpstr>PowerPoint Presentation</vt:lpstr>
      <vt:lpstr>Hồ sơ đề nghị công nhận:</vt:lpstr>
      <vt:lpstr>TRÌNH TỰ, THỦ TỤC ĐÁNH GIÁ, THẨM ĐỊNH CÔNG NHẬN TẠI CẤP HUYỆN</vt:lpstr>
      <vt:lpstr>NGUỒN LỰC THỰC HIỆN</vt:lpstr>
      <vt:lpstr>Thông tư số 09/2021/TT-BTP quy định chi tiết Quyết định số 25/2021/QĐ-TTg </vt:lpstr>
      <vt:lpstr>Nội dung, điểm số các tiêu chí,  chỉ tiêu tiếp cận pháp luật</vt:lpstr>
      <vt:lpstr>Nội dung, điểm số các tiêu chí,  chỉ tiêu tiếp cận pháp luật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CHUẨN TIẾP CẬN PHÁP LUẬT GẮN VỚI CHƯƠNG TRÌNH MỤC TIÊU QUỐC GIA XÂY DỰNG NÔNG THÔN MỚI GIAI ĐOẠN 2021-2025</vt:lpstr>
      <vt:lpstr>Tiêu chí “Tiếp cận pháp luật”  đối với xã nông thôn mới</vt:lpstr>
      <vt:lpstr>PowerPoint Presentation</vt:lpstr>
      <vt:lpstr>Tiêu chí “Tiếp cận pháp luật”  đối với xã nông thôn mới nâng cao</vt:lpstr>
      <vt:lpstr>Tiêu chí 16 “Tiếp cận pháp luật”</vt:lpstr>
      <vt:lpstr> </vt:lpstr>
      <vt:lpstr>Mô hình điển hình về phổ biến, giáo dục pháp luật  hoạt động hiệu quả được công nhận </vt:lpstr>
      <vt:lpstr>Mô hình PBGDPL </vt:lpstr>
      <vt:lpstr>Mô hình PBGDPL</vt:lpstr>
      <vt:lpstr>Mô hình PBGDPL</vt:lpstr>
      <vt:lpstr>Mô hình PBGDPL</vt:lpstr>
      <vt:lpstr>Mô hình PBGDPL</vt:lpstr>
      <vt:lpstr>Mô hình PBGDPL</vt:lpstr>
      <vt:lpstr>Mô hình PBGDPL hiệu quả  được công nhận</vt:lpstr>
      <vt:lpstr>Mô hình hòa giải ở cơ sở hoạt động hiệu quả  được công nhận </vt:lpstr>
      <vt:lpstr>PowerPoint Presentation</vt:lpstr>
      <vt:lpstr>Điều 3 Luật Hòa giải ở cơ sở</vt:lpstr>
      <vt:lpstr>Điều 5 Nghị định số 15/2014/NĐ-CP</vt:lpstr>
      <vt:lpstr>PowerPoint Presentation</vt:lpstr>
      <vt:lpstr>Phân biệt hòa giải ở cơ sở và hòa giải tiền tố tụng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Xã nông thôn mới kiểu mẫu</vt:lpstr>
      <vt:lpstr>Các tiêu chí</vt:lpstr>
      <vt:lpstr>Huyện đạt nông thôn mới</vt:lpstr>
      <vt:lpstr>Điều kiện</vt:lpstr>
      <vt:lpstr>PowerPoint Presentation</vt:lpstr>
      <vt:lpstr>Điều kiện Huyện đạt chuẩn tiếp cận pháp luật theo quy định</vt:lpstr>
      <vt:lpstr>Huyện nông thôn mới nâng cao</vt:lpstr>
      <vt:lpstr>Điều kiện</vt:lpstr>
      <vt:lpstr>PowerPoint Presentation</vt:lpstr>
      <vt:lpstr>Giải đáp một số vướng mắc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NGHỊ</dc:title>
  <dc:creator>Admin</dc:creator>
  <cp:lastModifiedBy>Admin</cp:lastModifiedBy>
  <cp:revision>47</cp:revision>
  <dcterms:created xsi:type="dcterms:W3CDTF">2022-07-25T02:42:53Z</dcterms:created>
  <dcterms:modified xsi:type="dcterms:W3CDTF">2022-07-27T09:14:02Z</dcterms:modified>
</cp:coreProperties>
</file>